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 id="2147483750" r:id="rId2"/>
  </p:sldMasterIdLst>
  <p:notesMasterIdLst>
    <p:notesMasterId r:id="rId73"/>
  </p:notesMasterIdLst>
  <p:sldIdLst>
    <p:sldId id="256" r:id="rId3"/>
    <p:sldId id="257" r:id="rId4"/>
    <p:sldId id="272" r:id="rId5"/>
    <p:sldId id="258" r:id="rId6"/>
    <p:sldId id="259" r:id="rId7"/>
    <p:sldId id="260" r:id="rId8"/>
    <p:sldId id="265" r:id="rId9"/>
    <p:sldId id="267" r:id="rId10"/>
    <p:sldId id="261" r:id="rId11"/>
    <p:sldId id="262" r:id="rId12"/>
    <p:sldId id="263"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64" r:id="rId28"/>
    <p:sldId id="266" r:id="rId29"/>
    <p:sldId id="281" r:id="rId30"/>
    <p:sldId id="271" r:id="rId31"/>
    <p:sldId id="268" r:id="rId32"/>
    <p:sldId id="269" r:id="rId33"/>
    <p:sldId id="276" r:id="rId34"/>
    <p:sldId id="270" r:id="rId35"/>
    <p:sldId id="274" r:id="rId36"/>
    <p:sldId id="273" r:id="rId37"/>
    <p:sldId id="278" r:id="rId38"/>
    <p:sldId id="275" r:id="rId39"/>
    <p:sldId id="280" r:id="rId40"/>
    <p:sldId id="279" r:id="rId41"/>
    <p:sldId id="282" r:id="rId42"/>
    <p:sldId id="283" r:id="rId43"/>
    <p:sldId id="284" r:id="rId44"/>
    <p:sldId id="285" r:id="rId45"/>
    <p:sldId id="286" r:id="rId46"/>
    <p:sldId id="287" r:id="rId47"/>
    <p:sldId id="277" r:id="rId48"/>
    <p:sldId id="289" r:id="rId49"/>
    <p:sldId id="290" r:id="rId50"/>
    <p:sldId id="291" r:id="rId51"/>
    <p:sldId id="292" r:id="rId52"/>
    <p:sldId id="293" r:id="rId53"/>
    <p:sldId id="288" r:id="rId54"/>
    <p:sldId id="295" r:id="rId55"/>
    <p:sldId id="296" r:id="rId56"/>
    <p:sldId id="297" r:id="rId57"/>
    <p:sldId id="299" r:id="rId58"/>
    <p:sldId id="300" r:id="rId59"/>
    <p:sldId id="301" r:id="rId60"/>
    <p:sldId id="302" r:id="rId61"/>
    <p:sldId id="303" r:id="rId62"/>
    <p:sldId id="304" r:id="rId63"/>
    <p:sldId id="294" r:id="rId64"/>
    <p:sldId id="306" r:id="rId65"/>
    <p:sldId id="307" r:id="rId66"/>
    <p:sldId id="308" r:id="rId67"/>
    <p:sldId id="309" r:id="rId68"/>
    <p:sldId id="310" r:id="rId69"/>
    <p:sldId id="311" r:id="rId70"/>
    <p:sldId id="298" r:id="rId71"/>
    <p:sldId id="31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C8A2"/>
    <a:srgbClr val="1973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2D1534-43E6-B043-84AC-42F4A6B0CB9C}" v="34" dt="2024-05-03T21:05:08.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3"/>
    <p:restoredTop sz="87899"/>
  </p:normalViewPr>
  <p:slideViewPr>
    <p:cSldViewPr snapToGrid="0">
      <p:cViewPr varScale="1">
        <p:scale>
          <a:sx n="140" d="100"/>
          <a:sy n="140"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ky Nkosi" userId="008af36d-a788-476c-8ee6-ff6803a4e6a6" providerId="ADAL" clId="{D72D1534-43E6-B043-84AC-42F4A6B0CB9C}"/>
    <pc:docChg chg="undo custSel addSld delSld modSld sldOrd">
      <pc:chgData name="Lucky Nkosi" userId="008af36d-a788-476c-8ee6-ff6803a4e6a6" providerId="ADAL" clId="{D72D1534-43E6-B043-84AC-42F4A6B0CB9C}" dt="2024-05-03T21:14:19.530" v="1982" actId="113"/>
      <pc:docMkLst>
        <pc:docMk/>
      </pc:docMkLst>
      <pc:sldChg chg="modSp mod">
        <pc:chgData name="Lucky Nkosi" userId="008af36d-a788-476c-8ee6-ff6803a4e6a6" providerId="ADAL" clId="{D72D1534-43E6-B043-84AC-42F4A6B0CB9C}" dt="2024-05-03T19:09:29.420" v="1" actId="21"/>
        <pc:sldMkLst>
          <pc:docMk/>
          <pc:sldMk cId="1050847739" sldId="265"/>
        </pc:sldMkLst>
        <pc:spChg chg="mod">
          <ac:chgData name="Lucky Nkosi" userId="008af36d-a788-476c-8ee6-ff6803a4e6a6" providerId="ADAL" clId="{D72D1534-43E6-B043-84AC-42F4A6B0CB9C}" dt="2024-05-03T19:09:29.420" v="1" actId="21"/>
          <ac:spMkLst>
            <pc:docMk/>
            <pc:sldMk cId="1050847739" sldId="265"/>
            <ac:spMk id="3" creationId="{3D09D61D-E699-C178-5592-5E95B6B5223C}"/>
          </ac:spMkLst>
        </pc:spChg>
      </pc:sldChg>
      <pc:sldChg chg="modSp new del mod">
        <pc:chgData name="Lucky Nkosi" userId="008af36d-a788-476c-8ee6-ff6803a4e6a6" providerId="ADAL" clId="{D72D1534-43E6-B043-84AC-42F4A6B0CB9C}" dt="2024-05-03T20:02:11.838" v="16" actId="2696"/>
        <pc:sldMkLst>
          <pc:docMk/>
          <pc:sldMk cId="318561296" sldId="314"/>
        </pc:sldMkLst>
        <pc:spChg chg="mod">
          <ac:chgData name="Lucky Nkosi" userId="008af36d-a788-476c-8ee6-ff6803a4e6a6" providerId="ADAL" clId="{D72D1534-43E6-B043-84AC-42F4A6B0CB9C}" dt="2024-05-03T20:02:07.477" v="15" actId="20577"/>
          <ac:spMkLst>
            <pc:docMk/>
            <pc:sldMk cId="318561296" sldId="314"/>
            <ac:spMk id="2" creationId="{493AA166-59AC-EB49-48EF-81BF2685E423}"/>
          </ac:spMkLst>
        </pc:spChg>
      </pc:sldChg>
      <pc:sldChg chg="addSp delSp modSp new mod ord setBg setClrOvrMap">
        <pc:chgData name="Lucky Nkosi" userId="008af36d-a788-476c-8ee6-ff6803a4e6a6" providerId="ADAL" clId="{D72D1534-43E6-B043-84AC-42F4A6B0CB9C}" dt="2024-05-03T20:03:24.894" v="50" actId="26606"/>
        <pc:sldMkLst>
          <pc:docMk/>
          <pc:sldMk cId="3977753599" sldId="314"/>
        </pc:sldMkLst>
        <pc:spChg chg="mod">
          <ac:chgData name="Lucky Nkosi" userId="008af36d-a788-476c-8ee6-ff6803a4e6a6" providerId="ADAL" clId="{D72D1534-43E6-B043-84AC-42F4A6B0CB9C}" dt="2024-05-03T20:03:24.894" v="50" actId="26606"/>
          <ac:spMkLst>
            <pc:docMk/>
            <pc:sldMk cId="3977753599" sldId="314"/>
            <ac:spMk id="2" creationId="{3A8119C7-6DC3-8652-7DCA-A58B35D1D481}"/>
          </ac:spMkLst>
        </pc:spChg>
        <pc:spChg chg="add del">
          <ac:chgData name="Lucky Nkosi" userId="008af36d-a788-476c-8ee6-ff6803a4e6a6" providerId="ADAL" clId="{D72D1534-43E6-B043-84AC-42F4A6B0CB9C}" dt="2024-05-03T20:03:24.894" v="50" actId="26606"/>
          <ac:spMkLst>
            <pc:docMk/>
            <pc:sldMk cId="3977753599" sldId="314"/>
            <ac:spMk id="3" creationId="{D6D6E027-9613-82E1-38D5-6B5632D571EC}"/>
          </ac:spMkLst>
        </pc:spChg>
        <pc:spChg chg="add">
          <ac:chgData name="Lucky Nkosi" userId="008af36d-a788-476c-8ee6-ff6803a4e6a6" providerId="ADAL" clId="{D72D1534-43E6-B043-84AC-42F4A6B0CB9C}" dt="2024-05-03T20:03:24.894" v="50" actId="26606"/>
          <ac:spMkLst>
            <pc:docMk/>
            <pc:sldMk cId="3977753599" sldId="314"/>
            <ac:spMk id="7" creationId="{19F9BF86-FE94-4517-B97D-026C7515E589}"/>
          </ac:spMkLst>
        </pc:spChg>
        <pc:spChg chg="add">
          <ac:chgData name="Lucky Nkosi" userId="008af36d-a788-476c-8ee6-ff6803a4e6a6" providerId="ADAL" clId="{D72D1534-43E6-B043-84AC-42F4A6B0CB9C}" dt="2024-05-03T20:03:24.894" v="50" actId="26606"/>
          <ac:spMkLst>
            <pc:docMk/>
            <pc:sldMk cId="3977753599" sldId="314"/>
            <ac:spMk id="10" creationId="{72E284DE-AB43-1296-3166-892F44A3A2E9}"/>
          </ac:spMkLst>
        </pc:spChg>
        <pc:spChg chg="add del">
          <ac:chgData name="Lucky Nkosi" userId="008af36d-a788-476c-8ee6-ff6803a4e6a6" providerId="ADAL" clId="{D72D1534-43E6-B043-84AC-42F4A6B0CB9C}" dt="2024-05-03T20:03:11.444" v="36" actId="26606"/>
          <ac:spMkLst>
            <pc:docMk/>
            <pc:sldMk cId="3977753599" sldId="314"/>
            <ac:spMk id="11" creationId="{19F9BF86-FE94-4517-B97D-026C7515E589}"/>
          </ac:spMkLst>
        </pc:spChg>
        <pc:spChg chg="add del">
          <ac:chgData name="Lucky Nkosi" userId="008af36d-a788-476c-8ee6-ff6803a4e6a6" providerId="ADAL" clId="{D72D1534-43E6-B043-84AC-42F4A6B0CB9C}" dt="2024-05-03T20:03:11.444" v="36" actId="26606"/>
          <ac:spMkLst>
            <pc:docMk/>
            <pc:sldMk cId="3977753599" sldId="314"/>
            <ac:spMk id="13" creationId="{05DEC45B-BA77-21C0-3869-05DE7C92376D}"/>
          </ac:spMkLst>
        </pc:spChg>
        <pc:picChg chg="add del">
          <ac:chgData name="Lucky Nkosi" userId="008af36d-a788-476c-8ee6-ff6803a4e6a6" providerId="ADAL" clId="{D72D1534-43E6-B043-84AC-42F4A6B0CB9C}" dt="2024-05-03T20:03:11.444" v="36" actId="26606"/>
          <ac:picMkLst>
            <pc:docMk/>
            <pc:sldMk cId="3977753599" sldId="314"/>
            <ac:picMk id="5" creationId="{62E91C36-DA67-5A89-5138-E8AC9F5F5D10}"/>
          </ac:picMkLst>
        </pc:picChg>
        <pc:picChg chg="add">
          <ac:chgData name="Lucky Nkosi" userId="008af36d-a788-476c-8ee6-ff6803a4e6a6" providerId="ADAL" clId="{D72D1534-43E6-B043-84AC-42F4A6B0CB9C}" dt="2024-05-03T20:03:24.894" v="50" actId="26606"/>
          <ac:picMkLst>
            <pc:docMk/>
            <pc:sldMk cId="3977753599" sldId="314"/>
            <ac:picMk id="8" creationId="{FBE852BB-4A2E-449E-B648-0211815F0F05}"/>
          </ac:picMkLst>
        </pc:picChg>
        <pc:cxnChg chg="add">
          <ac:chgData name="Lucky Nkosi" userId="008af36d-a788-476c-8ee6-ff6803a4e6a6" providerId="ADAL" clId="{D72D1534-43E6-B043-84AC-42F4A6B0CB9C}" dt="2024-05-03T20:03:24.894" v="50" actId="26606"/>
          <ac:cxnSpMkLst>
            <pc:docMk/>
            <pc:sldMk cId="3977753599" sldId="314"/>
            <ac:cxnSpMk id="6" creationId="{F209B62C-3402-4623-9A7C-AA048B56F8C3}"/>
          </ac:cxnSpMkLst>
        </pc:cxnChg>
        <pc:cxnChg chg="add del">
          <ac:chgData name="Lucky Nkosi" userId="008af36d-a788-476c-8ee6-ff6803a4e6a6" providerId="ADAL" clId="{D72D1534-43E6-B043-84AC-42F4A6B0CB9C}" dt="2024-05-03T20:03:11.444" v="36" actId="26606"/>
          <ac:cxnSpMkLst>
            <pc:docMk/>
            <pc:sldMk cId="3977753599" sldId="314"/>
            <ac:cxnSpMk id="9" creationId="{F209B62C-3402-4623-9A7C-AA048B56F8C3}"/>
          </ac:cxnSpMkLst>
        </pc:cxnChg>
        <pc:cxnChg chg="add">
          <ac:chgData name="Lucky Nkosi" userId="008af36d-a788-476c-8ee6-ff6803a4e6a6" providerId="ADAL" clId="{D72D1534-43E6-B043-84AC-42F4A6B0CB9C}" dt="2024-05-03T20:03:24.894" v="50" actId="26606"/>
          <ac:cxnSpMkLst>
            <pc:docMk/>
            <pc:sldMk cId="3977753599" sldId="314"/>
            <ac:cxnSpMk id="12" creationId="{97CC2FE6-3AD0-4131-B4BC-1F4D65E25E13}"/>
          </ac:cxnSpMkLst>
        </pc:cxnChg>
        <pc:cxnChg chg="add del">
          <ac:chgData name="Lucky Nkosi" userId="008af36d-a788-476c-8ee6-ff6803a4e6a6" providerId="ADAL" clId="{D72D1534-43E6-B043-84AC-42F4A6B0CB9C}" dt="2024-05-03T20:03:11.444" v="36" actId="26606"/>
          <ac:cxnSpMkLst>
            <pc:docMk/>
            <pc:sldMk cId="3977753599" sldId="314"/>
            <ac:cxnSpMk id="15" creationId="{7A0A4642-D29D-0121-4C05-5A5559BC5F39}"/>
          </ac:cxnSpMkLst>
        </pc:cxnChg>
      </pc:sldChg>
      <pc:sldChg chg="addSp delSp modSp new mod setBg">
        <pc:chgData name="Lucky Nkosi" userId="008af36d-a788-476c-8ee6-ff6803a4e6a6" providerId="ADAL" clId="{D72D1534-43E6-B043-84AC-42F4A6B0CB9C}" dt="2024-05-03T20:05:30.146" v="79" actId="26606"/>
        <pc:sldMkLst>
          <pc:docMk/>
          <pc:sldMk cId="1480408554" sldId="315"/>
        </pc:sldMkLst>
        <pc:spChg chg="mod">
          <ac:chgData name="Lucky Nkosi" userId="008af36d-a788-476c-8ee6-ff6803a4e6a6" providerId="ADAL" clId="{D72D1534-43E6-B043-84AC-42F4A6B0CB9C}" dt="2024-05-03T20:05:30.146" v="79" actId="26606"/>
          <ac:spMkLst>
            <pc:docMk/>
            <pc:sldMk cId="1480408554" sldId="315"/>
            <ac:spMk id="2" creationId="{EE9820CA-1F7D-6C58-AC01-22B3108DF046}"/>
          </ac:spMkLst>
        </pc:spChg>
        <pc:spChg chg="mod ord">
          <ac:chgData name="Lucky Nkosi" userId="008af36d-a788-476c-8ee6-ff6803a4e6a6" providerId="ADAL" clId="{D72D1534-43E6-B043-84AC-42F4A6B0CB9C}" dt="2024-05-03T20:05:30.146" v="79" actId="26606"/>
          <ac:spMkLst>
            <pc:docMk/>
            <pc:sldMk cId="1480408554" sldId="315"/>
            <ac:spMk id="3" creationId="{9D74D900-3736-07CA-72E5-FC133B24FEE4}"/>
          </ac:spMkLst>
        </pc:spChg>
        <pc:spChg chg="add del">
          <ac:chgData name="Lucky Nkosi" userId="008af36d-a788-476c-8ee6-ff6803a4e6a6" providerId="ADAL" clId="{D72D1534-43E6-B043-84AC-42F4A6B0CB9C}" dt="2024-05-03T20:05:30.146" v="79" actId="26606"/>
          <ac:spMkLst>
            <pc:docMk/>
            <pc:sldMk cId="1480408554" sldId="315"/>
            <ac:spMk id="9" creationId="{744CAA32-F237-419C-A2DD-43C28D920D3C}"/>
          </ac:spMkLst>
        </pc:spChg>
        <pc:spChg chg="add">
          <ac:chgData name="Lucky Nkosi" userId="008af36d-a788-476c-8ee6-ff6803a4e6a6" providerId="ADAL" clId="{D72D1534-43E6-B043-84AC-42F4A6B0CB9C}" dt="2024-05-03T20:05:30.146" v="79" actId="26606"/>
          <ac:spMkLst>
            <pc:docMk/>
            <pc:sldMk cId="1480408554" sldId="315"/>
            <ac:spMk id="16" creationId="{744CAA32-F237-419C-A2DD-43C28D920D3C}"/>
          </ac:spMkLst>
        </pc:spChg>
        <pc:picChg chg="add mod">
          <ac:chgData name="Lucky Nkosi" userId="008af36d-a788-476c-8ee6-ff6803a4e6a6" providerId="ADAL" clId="{D72D1534-43E6-B043-84AC-42F4A6B0CB9C}" dt="2024-05-03T20:05:30.146" v="79" actId="26606"/>
          <ac:picMkLst>
            <pc:docMk/>
            <pc:sldMk cId="1480408554" sldId="315"/>
            <ac:picMk id="5" creationId="{C1A1D223-2328-17FD-4ECD-B06893E2D6C6}"/>
          </ac:picMkLst>
        </pc:picChg>
        <pc:cxnChg chg="add del">
          <ac:chgData name="Lucky Nkosi" userId="008af36d-a788-476c-8ee6-ff6803a4e6a6" providerId="ADAL" clId="{D72D1534-43E6-B043-84AC-42F4A6B0CB9C}" dt="2024-05-03T20:05:30.146" v="79" actId="26606"/>
          <ac:cxnSpMkLst>
            <pc:docMk/>
            <pc:sldMk cId="1480408554" sldId="315"/>
            <ac:cxnSpMk id="11" creationId="{753FE100-D0AB-4AE2-824B-60CFA31EC6A2}"/>
          </ac:cxnSpMkLst>
        </pc:cxnChg>
        <pc:cxnChg chg="add">
          <ac:chgData name="Lucky Nkosi" userId="008af36d-a788-476c-8ee6-ff6803a4e6a6" providerId="ADAL" clId="{D72D1534-43E6-B043-84AC-42F4A6B0CB9C}" dt="2024-05-03T20:05:30.146" v="79" actId="26606"/>
          <ac:cxnSpMkLst>
            <pc:docMk/>
            <pc:sldMk cId="1480408554" sldId="315"/>
            <ac:cxnSpMk id="18" creationId="{691422F5-4221-4812-AFD9-5479C6D60AD9}"/>
          </ac:cxnSpMkLst>
        </pc:cxnChg>
      </pc:sldChg>
      <pc:sldChg chg="addSp delSp modSp new mod setBg">
        <pc:chgData name="Lucky Nkosi" userId="008af36d-a788-476c-8ee6-ff6803a4e6a6" providerId="ADAL" clId="{D72D1534-43E6-B043-84AC-42F4A6B0CB9C}" dt="2024-05-03T20:08:04.714" v="90" actId="26606"/>
        <pc:sldMkLst>
          <pc:docMk/>
          <pc:sldMk cId="3931472379" sldId="316"/>
        </pc:sldMkLst>
        <pc:spChg chg="mod">
          <ac:chgData name="Lucky Nkosi" userId="008af36d-a788-476c-8ee6-ff6803a4e6a6" providerId="ADAL" clId="{D72D1534-43E6-B043-84AC-42F4A6B0CB9C}" dt="2024-05-03T20:08:04.714" v="90" actId="26606"/>
          <ac:spMkLst>
            <pc:docMk/>
            <pc:sldMk cId="3931472379" sldId="316"/>
            <ac:spMk id="2" creationId="{11B0D3E3-FD28-8C7D-C121-2956263BE6B3}"/>
          </ac:spMkLst>
        </pc:spChg>
        <pc:spChg chg="del mod">
          <ac:chgData name="Lucky Nkosi" userId="008af36d-a788-476c-8ee6-ff6803a4e6a6" providerId="ADAL" clId="{D72D1534-43E6-B043-84AC-42F4A6B0CB9C}" dt="2024-05-03T20:07:35.451" v="89" actId="26606"/>
          <ac:spMkLst>
            <pc:docMk/>
            <pc:sldMk cId="3931472379" sldId="316"/>
            <ac:spMk id="3" creationId="{3F806DC5-C97F-E3AC-086D-386FFD9C6602}"/>
          </ac:spMkLst>
        </pc:spChg>
        <pc:spChg chg="add">
          <ac:chgData name="Lucky Nkosi" userId="008af36d-a788-476c-8ee6-ff6803a4e6a6" providerId="ADAL" clId="{D72D1534-43E6-B043-84AC-42F4A6B0CB9C}" dt="2024-05-03T20:08:04.714" v="90" actId="26606"/>
          <ac:spMkLst>
            <pc:docMk/>
            <pc:sldMk cId="3931472379" sldId="316"/>
            <ac:spMk id="10" creationId="{A637580D-1176-4083-A9A1-BD8ED08996EC}"/>
          </ac:spMkLst>
        </pc:spChg>
        <pc:graphicFrameChg chg="add mod modGraphic">
          <ac:chgData name="Lucky Nkosi" userId="008af36d-a788-476c-8ee6-ff6803a4e6a6" providerId="ADAL" clId="{D72D1534-43E6-B043-84AC-42F4A6B0CB9C}" dt="2024-05-03T20:08:04.714" v="90" actId="26606"/>
          <ac:graphicFrameMkLst>
            <pc:docMk/>
            <pc:sldMk cId="3931472379" sldId="316"/>
            <ac:graphicFrameMk id="5" creationId="{6B2BC485-8395-0EF6-353B-116A53173BE2}"/>
          </ac:graphicFrameMkLst>
        </pc:graphicFrameChg>
        <pc:cxnChg chg="add">
          <ac:chgData name="Lucky Nkosi" userId="008af36d-a788-476c-8ee6-ff6803a4e6a6" providerId="ADAL" clId="{D72D1534-43E6-B043-84AC-42F4A6B0CB9C}" dt="2024-05-03T20:08:04.714" v="90" actId="26606"/>
          <ac:cxnSpMkLst>
            <pc:docMk/>
            <pc:sldMk cId="3931472379" sldId="316"/>
            <ac:cxnSpMk id="12" creationId="{B9C96FDC-E4C2-7D8A-44BA-572E7CD9E899}"/>
          </ac:cxnSpMkLst>
        </pc:cxnChg>
      </pc:sldChg>
      <pc:sldChg chg="addSp delSp modSp new mod setBg modAnim modNotesTx">
        <pc:chgData name="Lucky Nkosi" userId="008af36d-a788-476c-8ee6-ff6803a4e6a6" providerId="ADAL" clId="{D72D1534-43E6-B043-84AC-42F4A6B0CB9C}" dt="2024-05-03T20:13:02.685" v="423" actId="20577"/>
        <pc:sldMkLst>
          <pc:docMk/>
          <pc:sldMk cId="3720231750" sldId="317"/>
        </pc:sldMkLst>
        <pc:spChg chg="mod">
          <ac:chgData name="Lucky Nkosi" userId="008af36d-a788-476c-8ee6-ff6803a4e6a6" providerId="ADAL" clId="{D72D1534-43E6-B043-84AC-42F4A6B0CB9C}" dt="2024-05-03T20:11:39.762" v="356" actId="26606"/>
          <ac:spMkLst>
            <pc:docMk/>
            <pc:sldMk cId="3720231750" sldId="317"/>
            <ac:spMk id="2" creationId="{5621B9F5-C4F2-E99D-7C54-EACC258D6F7C}"/>
          </ac:spMkLst>
        </pc:spChg>
        <pc:spChg chg="mod">
          <ac:chgData name="Lucky Nkosi" userId="008af36d-a788-476c-8ee6-ff6803a4e6a6" providerId="ADAL" clId="{D72D1534-43E6-B043-84AC-42F4A6B0CB9C}" dt="2024-05-03T20:11:39.762" v="356" actId="26606"/>
          <ac:spMkLst>
            <pc:docMk/>
            <pc:sldMk cId="3720231750" sldId="317"/>
            <ac:spMk id="3" creationId="{AFDCE165-D5C6-7B4D-9D65-308AFBC318E6}"/>
          </ac:spMkLst>
        </pc:spChg>
        <pc:spChg chg="add del mod">
          <ac:chgData name="Lucky Nkosi" userId="008af36d-a788-476c-8ee6-ff6803a4e6a6" providerId="ADAL" clId="{D72D1534-43E6-B043-84AC-42F4A6B0CB9C}" dt="2024-05-03T20:10:51.380" v="352" actId="22"/>
          <ac:spMkLst>
            <pc:docMk/>
            <pc:sldMk cId="3720231750" sldId="317"/>
            <ac:spMk id="5" creationId="{CEE966AF-5F64-4D56-E2F1-049B7AC19F1B}"/>
          </ac:spMkLst>
        </pc:spChg>
        <pc:spChg chg="add">
          <ac:chgData name="Lucky Nkosi" userId="008af36d-a788-476c-8ee6-ff6803a4e6a6" providerId="ADAL" clId="{D72D1534-43E6-B043-84AC-42F4A6B0CB9C}" dt="2024-05-03T20:11:39.762" v="356" actId="26606"/>
          <ac:spMkLst>
            <pc:docMk/>
            <pc:sldMk cId="3720231750" sldId="317"/>
            <ac:spMk id="12" creationId="{744CAA32-F237-419C-A2DD-43C28D920D3C}"/>
          </ac:spMkLst>
        </pc:spChg>
        <pc:picChg chg="add mod">
          <ac:chgData name="Lucky Nkosi" userId="008af36d-a788-476c-8ee6-ff6803a4e6a6" providerId="ADAL" clId="{D72D1534-43E6-B043-84AC-42F4A6B0CB9C}" dt="2024-05-03T20:12:31.123" v="368" actId="1440"/>
          <ac:picMkLst>
            <pc:docMk/>
            <pc:sldMk cId="3720231750" sldId="317"/>
            <ac:picMk id="6" creationId="{56FF0DC4-E3BE-F408-7D62-FEE8027F0DE8}"/>
          </ac:picMkLst>
        </pc:picChg>
        <pc:picChg chg="add mod">
          <ac:chgData name="Lucky Nkosi" userId="008af36d-a788-476c-8ee6-ff6803a4e6a6" providerId="ADAL" clId="{D72D1534-43E6-B043-84AC-42F4A6B0CB9C}" dt="2024-05-03T20:12:36.006" v="369" actId="1076"/>
          <ac:picMkLst>
            <pc:docMk/>
            <pc:sldMk cId="3720231750" sldId="317"/>
            <ac:picMk id="7" creationId="{057C355A-244E-B04F-B4D8-7B7FD1BAF358}"/>
          </ac:picMkLst>
        </pc:picChg>
        <pc:cxnChg chg="add">
          <ac:chgData name="Lucky Nkosi" userId="008af36d-a788-476c-8ee6-ff6803a4e6a6" providerId="ADAL" clId="{D72D1534-43E6-B043-84AC-42F4A6B0CB9C}" dt="2024-05-03T20:11:39.762" v="356" actId="26606"/>
          <ac:cxnSpMkLst>
            <pc:docMk/>
            <pc:sldMk cId="3720231750" sldId="317"/>
            <ac:cxnSpMk id="14" creationId="{753FE100-D0AB-4AE2-824B-60CFA31EC6A2}"/>
          </ac:cxnSpMkLst>
        </pc:cxnChg>
      </pc:sldChg>
      <pc:sldChg chg="addSp delSp modSp new mod setBg">
        <pc:chgData name="Lucky Nkosi" userId="008af36d-a788-476c-8ee6-ff6803a4e6a6" providerId="ADAL" clId="{D72D1534-43E6-B043-84AC-42F4A6B0CB9C}" dt="2024-05-03T20:16:29.715" v="473" actId="26606"/>
        <pc:sldMkLst>
          <pc:docMk/>
          <pc:sldMk cId="3423424789" sldId="318"/>
        </pc:sldMkLst>
        <pc:spChg chg="mod">
          <ac:chgData name="Lucky Nkosi" userId="008af36d-a788-476c-8ee6-ff6803a4e6a6" providerId="ADAL" clId="{D72D1534-43E6-B043-84AC-42F4A6B0CB9C}" dt="2024-05-03T20:16:29.715" v="473" actId="26606"/>
          <ac:spMkLst>
            <pc:docMk/>
            <pc:sldMk cId="3423424789" sldId="318"/>
            <ac:spMk id="2" creationId="{74BD4005-DB99-122E-9F13-4C9381B78DEF}"/>
          </ac:spMkLst>
        </pc:spChg>
        <pc:spChg chg="mod">
          <ac:chgData name="Lucky Nkosi" userId="008af36d-a788-476c-8ee6-ff6803a4e6a6" providerId="ADAL" clId="{D72D1534-43E6-B043-84AC-42F4A6B0CB9C}" dt="2024-05-03T20:16:29.715" v="473" actId="26606"/>
          <ac:spMkLst>
            <pc:docMk/>
            <pc:sldMk cId="3423424789" sldId="318"/>
            <ac:spMk id="3" creationId="{1C1EABCE-08DF-D726-0DC2-5419BCBBB340}"/>
          </ac:spMkLst>
        </pc:spChg>
        <pc:spChg chg="add">
          <ac:chgData name="Lucky Nkosi" userId="008af36d-a788-476c-8ee6-ff6803a4e6a6" providerId="ADAL" clId="{D72D1534-43E6-B043-84AC-42F4A6B0CB9C}" dt="2024-05-03T20:16:29.715" v="473" actId="26606"/>
          <ac:spMkLst>
            <pc:docMk/>
            <pc:sldMk cId="3423424789" sldId="318"/>
            <ac:spMk id="6" creationId="{744CAA32-F237-419C-A2DD-43C28D920D3C}"/>
          </ac:spMkLst>
        </pc:spChg>
        <pc:spChg chg="add del">
          <ac:chgData name="Lucky Nkosi" userId="008af36d-a788-476c-8ee6-ff6803a4e6a6" providerId="ADAL" clId="{D72D1534-43E6-B043-84AC-42F4A6B0CB9C}" dt="2024-05-03T20:16:28.671" v="472" actId="26606"/>
          <ac:spMkLst>
            <pc:docMk/>
            <pc:sldMk cId="3423424789" sldId="318"/>
            <ac:spMk id="9" creationId="{744CAA32-F237-419C-A2DD-43C28D920D3C}"/>
          </ac:spMkLst>
        </pc:spChg>
        <pc:picChg chg="add del">
          <ac:chgData name="Lucky Nkosi" userId="008af36d-a788-476c-8ee6-ff6803a4e6a6" providerId="ADAL" clId="{D72D1534-43E6-B043-84AC-42F4A6B0CB9C}" dt="2024-05-03T20:16:28.671" v="472" actId="26606"/>
          <ac:picMkLst>
            <pc:docMk/>
            <pc:sldMk cId="3423424789" sldId="318"/>
            <ac:picMk id="5" creationId="{5154DED3-C7DA-3013-40B2-86BE13AF86B1}"/>
          </ac:picMkLst>
        </pc:picChg>
        <pc:picChg chg="add">
          <ac:chgData name="Lucky Nkosi" userId="008af36d-a788-476c-8ee6-ff6803a4e6a6" providerId="ADAL" clId="{D72D1534-43E6-B043-84AC-42F4A6B0CB9C}" dt="2024-05-03T20:16:29.715" v="473" actId="26606"/>
          <ac:picMkLst>
            <pc:docMk/>
            <pc:sldMk cId="3423424789" sldId="318"/>
            <ac:picMk id="8" creationId="{25A15724-BED2-A107-57D6-6FD31C857EBE}"/>
          </ac:picMkLst>
        </pc:picChg>
        <pc:cxnChg chg="add">
          <ac:chgData name="Lucky Nkosi" userId="008af36d-a788-476c-8ee6-ff6803a4e6a6" providerId="ADAL" clId="{D72D1534-43E6-B043-84AC-42F4A6B0CB9C}" dt="2024-05-03T20:16:29.715" v="473" actId="26606"/>
          <ac:cxnSpMkLst>
            <pc:docMk/>
            <pc:sldMk cId="3423424789" sldId="318"/>
            <ac:cxnSpMk id="7" creationId="{753FE100-D0AB-4AE2-824B-60CFA31EC6A2}"/>
          </ac:cxnSpMkLst>
        </pc:cxnChg>
        <pc:cxnChg chg="add del">
          <ac:chgData name="Lucky Nkosi" userId="008af36d-a788-476c-8ee6-ff6803a4e6a6" providerId="ADAL" clId="{D72D1534-43E6-B043-84AC-42F4A6B0CB9C}" dt="2024-05-03T20:16:28.671" v="472" actId="26606"/>
          <ac:cxnSpMkLst>
            <pc:docMk/>
            <pc:sldMk cId="3423424789" sldId="318"/>
            <ac:cxnSpMk id="11" creationId="{691422F5-4221-4812-AFD9-5479C6D60AD9}"/>
          </ac:cxnSpMkLst>
        </pc:cxnChg>
      </pc:sldChg>
      <pc:sldChg chg="addSp delSp modSp new mod setBg modAnim modNotesTx">
        <pc:chgData name="Lucky Nkosi" userId="008af36d-a788-476c-8ee6-ff6803a4e6a6" providerId="ADAL" clId="{D72D1534-43E6-B043-84AC-42F4A6B0CB9C}" dt="2024-05-03T20:20:45.747" v="890" actId="20577"/>
        <pc:sldMkLst>
          <pc:docMk/>
          <pc:sldMk cId="3508924821" sldId="319"/>
        </pc:sldMkLst>
        <pc:spChg chg="mod">
          <ac:chgData name="Lucky Nkosi" userId="008af36d-a788-476c-8ee6-ff6803a4e6a6" providerId="ADAL" clId="{D72D1534-43E6-B043-84AC-42F4A6B0CB9C}" dt="2024-05-03T20:18:23.092" v="482" actId="26606"/>
          <ac:spMkLst>
            <pc:docMk/>
            <pc:sldMk cId="3508924821" sldId="319"/>
            <ac:spMk id="2" creationId="{6A9E6124-4904-3BCB-D84E-26157E89A94E}"/>
          </ac:spMkLst>
        </pc:spChg>
        <pc:spChg chg="del mod">
          <ac:chgData name="Lucky Nkosi" userId="008af36d-a788-476c-8ee6-ff6803a4e6a6" providerId="ADAL" clId="{D72D1534-43E6-B043-84AC-42F4A6B0CB9C}" dt="2024-05-03T20:18:03.217" v="477"/>
          <ac:spMkLst>
            <pc:docMk/>
            <pc:sldMk cId="3508924821" sldId="319"/>
            <ac:spMk id="3" creationId="{1679C129-C2F3-1A79-8261-7E196D0122D9}"/>
          </ac:spMkLst>
        </pc:spChg>
        <pc:spChg chg="add del">
          <ac:chgData name="Lucky Nkosi" userId="008af36d-a788-476c-8ee6-ff6803a4e6a6" providerId="ADAL" clId="{D72D1534-43E6-B043-84AC-42F4A6B0CB9C}" dt="2024-05-03T20:18:23.087" v="481" actId="26606"/>
          <ac:spMkLst>
            <pc:docMk/>
            <pc:sldMk cId="3508924821" sldId="319"/>
            <ac:spMk id="12" creationId="{19F9BF86-FE94-4517-B97D-026C7515E589}"/>
          </ac:spMkLst>
        </pc:spChg>
        <pc:spChg chg="add">
          <ac:chgData name="Lucky Nkosi" userId="008af36d-a788-476c-8ee6-ff6803a4e6a6" providerId="ADAL" clId="{D72D1534-43E6-B043-84AC-42F4A6B0CB9C}" dt="2024-05-03T20:18:23.092" v="482" actId="26606"/>
          <ac:spMkLst>
            <pc:docMk/>
            <pc:sldMk cId="3508924821" sldId="319"/>
            <ac:spMk id="17" creationId="{19F9BF86-FE94-4517-B97D-026C7515E589}"/>
          </ac:spMkLst>
        </pc:spChg>
        <pc:picChg chg="add mod ord">
          <ac:chgData name="Lucky Nkosi" userId="008af36d-a788-476c-8ee6-ff6803a4e6a6" providerId="ADAL" clId="{D72D1534-43E6-B043-84AC-42F4A6B0CB9C}" dt="2024-05-03T20:18:33.928" v="484" actId="27614"/>
          <ac:picMkLst>
            <pc:docMk/>
            <pc:sldMk cId="3508924821" sldId="319"/>
            <ac:picMk id="4" creationId="{D0F64543-CEAC-4240-D543-D0BD2C91BA5E}"/>
          </ac:picMkLst>
        </pc:picChg>
        <pc:picChg chg="add mod">
          <ac:chgData name="Lucky Nkosi" userId="008af36d-a788-476c-8ee6-ff6803a4e6a6" providerId="ADAL" clId="{D72D1534-43E6-B043-84AC-42F4A6B0CB9C}" dt="2024-05-03T20:18:34.032" v="485" actId="27614"/>
          <ac:picMkLst>
            <pc:docMk/>
            <pc:sldMk cId="3508924821" sldId="319"/>
            <ac:picMk id="5" creationId="{DCC22B4A-8910-F935-3371-8B2ADCBFA04C}"/>
          </ac:picMkLst>
        </pc:picChg>
        <pc:cxnChg chg="add del">
          <ac:chgData name="Lucky Nkosi" userId="008af36d-a788-476c-8ee6-ff6803a4e6a6" providerId="ADAL" clId="{D72D1534-43E6-B043-84AC-42F4A6B0CB9C}" dt="2024-05-03T20:18:23.087" v="481" actId="26606"/>
          <ac:cxnSpMkLst>
            <pc:docMk/>
            <pc:sldMk cId="3508924821" sldId="319"/>
            <ac:cxnSpMk id="10" creationId="{F209B62C-3402-4623-9A7C-AA048B56F8C3}"/>
          </ac:cxnSpMkLst>
        </pc:cxnChg>
        <pc:cxnChg chg="add del">
          <ac:chgData name="Lucky Nkosi" userId="008af36d-a788-476c-8ee6-ff6803a4e6a6" providerId="ADAL" clId="{D72D1534-43E6-B043-84AC-42F4A6B0CB9C}" dt="2024-05-03T20:18:23.087" v="481" actId="26606"/>
          <ac:cxnSpMkLst>
            <pc:docMk/>
            <pc:sldMk cId="3508924821" sldId="319"/>
            <ac:cxnSpMk id="14" creationId="{6CE0D2A5-C167-FB61-F32A-674B344F2D1F}"/>
          </ac:cxnSpMkLst>
        </pc:cxnChg>
        <pc:cxnChg chg="add">
          <ac:chgData name="Lucky Nkosi" userId="008af36d-a788-476c-8ee6-ff6803a4e6a6" providerId="ADAL" clId="{D72D1534-43E6-B043-84AC-42F4A6B0CB9C}" dt="2024-05-03T20:18:23.092" v="482" actId="26606"/>
          <ac:cxnSpMkLst>
            <pc:docMk/>
            <pc:sldMk cId="3508924821" sldId="319"/>
            <ac:cxnSpMk id="16" creationId="{F209B62C-3402-4623-9A7C-AA048B56F8C3}"/>
          </ac:cxnSpMkLst>
        </pc:cxnChg>
      </pc:sldChg>
      <pc:sldChg chg="addSp delSp modSp new mod modAnim modNotesTx">
        <pc:chgData name="Lucky Nkosi" userId="008af36d-a788-476c-8ee6-ff6803a4e6a6" providerId="ADAL" clId="{D72D1534-43E6-B043-84AC-42F4A6B0CB9C}" dt="2024-05-03T20:45:42.783" v="935" actId="20577"/>
        <pc:sldMkLst>
          <pc:docMk/>
          <pc:sldMk cId="4153026094" sldId="320"/>
        </pc:sldMkLst>
        <pc:spChg chg="mod">
          <ac:chgData name="Lucky Nkosi" userId="008af36d-a788-476c-8ee6-ff6803a4e6a6" providerId="ADAL" clId="{D72D1534-43E6-B043-84AC-42F4A6B0CB9C}" dt="2024-05-03T20:40:42.370" v="900" actId="27636"/>
          <ac:spMkLst>
            <pc:docMk/>
            <pc:sldMk cId="4153026094" sldId="320"/>
            <ac:spMk id="2" creationId="{BAE84621-1C74-CA82-715E-4C242CF60DB0}"/>
          </ac:spMkLst>
        </pc:spChg>
        <pc:spChg chg="add del mod">
          <ac:chgData name="Lucky Nkosi" userId="008af36d-a788-476c-8ee6-ff6803a4e6a6" providerId="ADAL" clId="{D72D1534-43E6-B043-84AC-42F4A6B0CB9C}" dt="2024-05-03T20:42:38.004" v="909"/>
          <ac:spMkLst>
            <pc:docMk/>
            <pc:sldMk cId="4153026094" sldId="320"/>
            <ac:spMk id="3" creationId="{97731384-3966-22A5-8F77-268C29551909}"/>
          </ac:spMkLst>
        </pc:spChg>
        <pc:picChg chg="add mod">
          <ac:chgData name="Lucky Nkosi" userId="008af36d-a788-476c-8ee6-ff6803a4e6a6" providerId="ADAL" clId="{D72D1534-43E6-B043-84AC-42F4A6B0CB9C}" dt="2024-05-03T20:40:22.404" v="893"/>
          <ac:picMkLst>
            <pc:docMk/>
            <pc:sldMk cId="4153026094" sldId="320"/>
            <ac:picMk id="4" creationId="{A4115218-0711-115F-7F05-562D48FFE8CF}"/>
          </ac:picMkLst>
        </pc:picChg>
      </pc:sldChg>
      <pc:sldChg chg="addSp delSp modSp new mod modAnim modNotesTx">
        <pc:chgData name="Lucky Nkosi" userId="008af36d-a788-476c-8ee6-ff6803a4e6a6" providerId="ADAL" clId="{D72D1534-43E6-B043-84AC-42F4A6B0CB9C}" dt="2024-05-03T20:46:28.685" v="1000" actId="20577"/>
        <pc:sldMkLst>
          <pc:docMk/>
          <pc:sldMk cId="3068242331" sldId="321"/>
        </pc:sldMkLst>
        <pc:spChg chg="mod">
          <ac:chgData name="Lucky Nkosi" userId="008af36d-a788-476c-8ee6-ff6803a4e6a6" providerId="ADAL" clId="{D72D1534-43E6-B043-84AC-42F4A6B0CB9C}" dt="2024-05-03T20:42:50.274" v="911"/>
          <ac:spMkLst>
            <pc:docMk/>
            <pc:sldMk cId="3068242331" sldId="321"/>
            <ac:spMk id="2" creationId="{1B6EC551-E0C0-41DF-0288-60BE07B3CB43}"/>
          </ac:spMkLst>
        </pc:spChg>
        <pc:spChg chg="del">
          <ac:chgData name="Lucky Nkosi" userId="008af36d-a788-476c-8ee6-ff6803a4e6a6" providerId="ADAL" clId="{D72D1534-43E6-B043-84AC-42F4A6B0CB9C}" dt="2024-05-03T20:43:15.883" v="912"/>
          <ac:spMkLst>
            <pc:docMk/>
            <pc:sldMk cId="3068242331" sldId="321"/>
            <ac:spMk id="3" creationId="{A3BD3291-82F2-330B-83F6-8CEEFAB8A69F}"/>
          </ac:spMkLst>
        </pc:spChg>
        <pc:picChg chg="add mod">
          <ac:chgData name="Lucky Nkosi" userId="008af36d-a788-476c-8ee6-ff6803a4e6a6" providerId="ADAL" clId="{D72D1534-43E6-B043-84AC-42F4A6B0CB9C}" dt="2024-05-03T20:44:21.366" v="925" actId="1076"/>
          <ac:picMkLst>
            <pc:docMk/>
            <pc:sldMk cId="3068242331" sldId="321"/>
            <ac:picMk id="4" creationId="{57EB19EC-32E9-25EE-480A-6C9AE41330C4}"/>
          </ac:picMkLst>
        </pc:picChg>
        <pc:picChg chg="add mod">
          <ac:chgData name="Lucky Nkosi" userId="008af36d-a788-476c-8ee6-ff6803a4e6a6" providerId="ADAL" clId="{D72D1534-43E6-B043-84AC-42F4A6B0CB9C}" dt="2024-05-03T20:44:18.404" v="924" actId="1076"/>
          <ac:picMkLst>
            <pc:docMk/>
            <pc:sldMk cId="3068242331" sldId="321"/>
            <ac:picMk id="5" creationId="{B88E3EED-6C34-9435-B11A-2108AB1C617D}"/>
          </ac:picMkLst>
        </pc:picChg>
        <pc:picChg chg="add mod">
          <ac:chgData name="Lucky Nkosi" userId="008af36d-a788-476c-8ee6-ff6803a4e6a6" providerId="ADAL" clId="{D72D1534-43E6-B043-84AC-42F4A6B0CB9C}" dt="2024-05-03T20:44:16.243" v="923" actId="1076"/>
          <ac:picMkLst>
            <pc:docMk/>
            <pc:sldMk cId="3068242331" sldId="321"/>
            <ac:picMk id="6" creationId="{24B885ED-68EF-C6A7-3356-71EAE86B9EAF}"/>
          </ac:picMkLst>
        </pc:picChg>
      </pc:sldChg>
      <pc:sldChg chg="modSp new mod">
        <pc:chgData name="Lucky Nkosi" userId="008af36d-a788-476c-8ee6-ff6803a4e6a6" providerId="ADAL" clId="{D72D1534-43E6-B043-84AC-42F4A6B0CB9C}" dt="2024-05-03T21:14:19.530" v="1982" actId="113"/>
        <pc:sldMkLst>
          <pc:docMk/>
          <pc:sldMk cId="562736136" sldId="322"/>
        </pc:sldMkLst>
        <pc:spChg chg="mod">
          <ac:chgData name="Lucky Nkosi" userId="008af36d-a788-476c-8ee6-ff6803a4e6a6" providerId="ADAL" clId="{D72D1534-43E6-B043-84AC-42F4A6B0CB9C}" dt="2024-05-03T20:46:53.209" v="1013" actId="20577"/>
          <ac:spMkLst>
            <pc:docMk/>
            <pc:sldMk cId="562736136" sldId="322"/>
            <ac:spMk id="2" creationId="{78383DD4-EEBB-9549-DCFA-F714B40FAF11}"/>
          </ac:spMkLst>
        </pc:spChg>
        <pc:spChg chg="mod">
          <ac:chgData name="Lucky Nkosi" userId="008af36d-a788-476c-8ee6-ff6803a4e6a6" providerId="ADAL" clId="{D72D1534-43E6-B043-84AC-42F4A6B0CB9C}" dt="2024-05-03T21:14:19.530" v="1982" actId="113"/>
          <ac:spMkLst>
            <pc:docMk/>
            <pc:sldMk cId="562736136" sldId="322"/>
            <ac:spMk id="3" creationId="{6698DBB8-B1E8-2E8E-2F3F-3B7DE54B924E}"/>
          </ac:spMkLst>
        </pc:spChg>
      </pc:sldChg>
      <pc:sldChg chg="addSp delSp modSp new mod delAnim modAnim modNotesTx">
        <pc:chgData name="Lucky Nkosi" userId="008af36d-a788-476c-8ee6-ff6803a4e6a6" providerId="ADAL" clId="{D72D1534-43E6-B043-84AC-42F4A6B0CB9C}" dt="2024-05-03T20:56:17.780" v="1224" actId="20577"/>
        <pc:sldMkLst>
          <pc:docMk/>
          <pc:sldMk cId="2831598509" sldId="323"/>
        </pc:sldMkLst>
        <pc:spChg chg="mod">
          <ac:chgData name="Lucky Nkosi" userId="008af36d-a788-476c-8ee6-ff6803a4e6a6" providerId="ADAL" clId="{D72D1534-43E6-B043-84AC-42F4A6B0CB9C}" dt="2024-05-03T20:49:16.238" v="1019"/>
          <ac:spMkLst>
            <pc:docMk/>
            <pc:sldMk cId="2831598509" sldId="323"/>
            <ac:spMk id="2" creationId="{7DBF5426-D435-D30C-9DE2-697EAD59E7B7}"/>
          </ac:spMkLst>
        </pc:spChg>
        <pc:spChg chg="del">
          <ac:chgData name="Lucky Nkosi" userId="008af36d-a788-476c-8ee6-ff6803a4e6a6" providerId="ADAL" clId="{D72D1534-43E6-B043-84AC-42F4A6B0CB9C}" dt="2024-05-03T20:49:36.954" v="1020"/>
          <ac:spMkLst>
            <pc:docMk/>
            <pc:sldMk cId="2831598509" sldId="323"/>
            <ac:spMk id="3" creationId="{22880578-5C6A-E7FA-D246-566C1EEF0C1D}"/>
          </ac:spMkLst>
        </pc:spChg>
        <pc:spChg chg="add mod">
          <ac:chgData name="Lucky Nkosi" userId="008af36d-a788-476c-8ee6-ff6803a4e6a6" providerId="ADAL" clId="{D72D1534-43E6-B043-84AC-42F4A6B0CB9C}" dt="2024-05-03T20:50:42.201" v="1039" actId="1076"/>
          <ac:spMkLst>
            <pc:docMk/>
            <pc:sldMk cId="2831598509" sldId="323"/>
            <ac:spMk id="5" creationId="{B1850FBB-E656-A142-0E3F-E5A573C8CAE8}"/>
          </ac:spMkLst>
        </pc:spChg>
        <pc:spChg chg="add mod">
          <ac:chgData name="Lucky Nkosi" userId="008af36d-a788-476c-8ee6-ff6803a4e6a6" providerId="ADAL" clId="{D72D1534-43E6-B043-84AC-42F4A6B0CB9C}" dt="2024-05-03T20:53:10.010" v="1108" actId="1076"/>
          <ac:spMkLst>
            <pc:docMk/>
            <pc:sldMk cId="2831598509" sldId="323"/>
            <ac:spMk id="7" creationId="{4A18826A-DE11-7983-075E-733DC76822BF}"/>
          </ac:spMkLst>
        </pc:spChg>
        <pc:spChg chg="add del mod">
          <ac:chgData name="Lucky Nkosi" userId="008af36d-a788-476c-8ee6-ff6803a4e6a6" providerId="ADAL" clId="{D72D1534-43E6-B043-84AC-42F4A6B0CB9C}" dt="2024-05-03T20:52:56.621" v="1103" actId="478"/>
          <ac:spMkLst>
            <pc:docMk/>
            <pc:sldMk cId="2831598509" sldId="323"/>
            <ac:spMk id="9" creationId="{7CDB762C-05CC-A837-115B-BEE6D9B60375}"/>
          </ac:spMkLst>
        </pc:spChg>
        <pc:picChg chg="add mod">
          <ac:chgData name="Lucky Nkosi" userId="008af36d-a788-476c-8ee6-ff6803a4e6a6" providerId="ADAL" clId="{D72D1534-43E6-B043-84AC-42F4A6B0CB9C}" dt="2024-05-03T20:52:59.997" v="1104" actId="14100"/>
          <ac:picMkLst>
            <pc:docMk/>
            <pc:sldMk cId="2831598509" sldId="323"/>
            <ac:picMk id="4" creationId="{F3BC64A6-C10B-1B7B-DB37-E77FA5377A9D}"/>
          </ac:picMkLst>
        </pc:picChg>
        <pc:picChg chg="add mod">
          <ac:chgData name="Lucky Nkosi" userId="008af36d-a788-476c-8ee6-ff6803a4e6a6" providerId="ADAL" clId="{D72D1534-43E6-B043-84AC-42F4A6B0CB9C}" dt="2024-05-03T20:53:06.660" v="1107" actId="1076"/>
          <ac:picMkLst>
            <pc:docMk/>
            <pc:sldMk cId="2831598509" sldId="323"/>
            <ac:picMk id="6" creationId="{00EE1D51-9275-D4DE-5C61-19292DDFD8EF}"/>
          </ac:picMkLst>
        </pc:picChg>
        <pc:picChg chg="add del mod">
          <ac:chgData name="Lucky Nkosi" userId="008af36d-a788-476c-8ee6-ff6803a4e6a6" providerId="ADAL" clId="{D72D1534-43E6-B043-84AC-42F4A6B0CB9C}" dt="2024-05-03T20:52:56.621" v="1103" actId="478"/>
          <ac:picMkLst>
            <pc:docMk/>
            <pc:sldMk cId="2831598509" sldId="323"/>
            <ac:picMk id="8" creationId="{9D4A2136-ECEE-DA7E-67E4-23DA72791671}"/>
          </ac:picMkLst>
        </pc:picChg>
        <pc:picChg chg="add mod">
          <ac:chgData name="Lucky Nkosi" userId="008af36d-a788-476c-8ee6-ff6803a4e6a6" providerId="ADAL" clId="{D72D1534-43E6-B043-84AC-42F4A6B0CB9C}" dt="2024-05-03T20:53:47.392" v="1111" actId="1076"/>
          <ac:picMkLst>
            <pc:docMk/>
            <pc:sldMk cId="2831598509" sldId="323"/>
            <ac:picMk id="10" creationId="{A3090B66-F15B-2CA0-E971-7E0AB915AB77}"/>
          </ac:picMkLst>
        </pc:picChg>
        <pc:picChg chg="add mod">
          <ac:chgData name="Lucky Nkosi" userId="008af36d-a788-476c-8ee6-ff6803a4e6a6" providerId="ADAL" clId="{D72D1534-43E6-B043-84AC-42F4A6B0CB9C}" dt="2024-05-03T20:55:34.145" v="1137" actId="1076"/>
          <ac:picMkLst>
            <pc:docMk/>
            <pc:sldMk cId="2831598509" sldId="323"/>
            <ac:picMk id="11" creationId="{23215776-0BFC-7B89-CB5A-7C7737EB8F56}"/>
          </ac:picMkLst>
        </pc:picChg>
        <pc:picChg chg="add mod">
          <ac:chgData name="Lucky Nkosi" userId="008af36d-a788-476c-8ee6-ff6803a4e6a6" providerId="ADAL" clId="{D72D1534-43E6-B043-84AC-42F4A6B0CB9C}" dt="2024-05-03T20:55:02.086" v="1132" actId="1076"/>
          <ac:picMkLst>
            <pc:docMk/>
            <pc:sldMk cId="2831598509" sldId="323"/>
            <ac:picMk id="12" creationId="{5ED345A3-93B3-CA3C-D35A-D587CC8F544C}"/>
          </ac:picMkLst>
        </pc:picChg>
      </pc:sldChg>
      <pc:sldChg chg="modSp new mod modNotesTx">
        <pc:chgData name="Lucky Nkosi" userId="008af36d-a788-476c-8ee6-ff6803a4e6a6" providerId="ADAL" clId="{D72D1534-43E6-B043-84AC-42F4A6B0CB9C}" dt="2024-05-03T21:01:15.172" v="1240"/>
        <pc:sldMkLst>
          <pc:docMk/>
          <pc:sldMk cId="1696163216" sldId="324"/>
        </pc:sldMkLst>
        <pc:spChg chg="mod">
          <ac:chgData name="Lucky Nkosi" userId="008af36d-a788-476c-8ee6-ff6803a4e6a6" providerId="ADAL" clId="{D72D1534-43E6-B043-84AC-42F4A6B0CB9C}" dt="2024-05-03T20:56:41.039" v="1236" actId="20577"/>
          <ac:spMkLst>
            <pc:docMk/>
            <pc:sldMk cId="1696163216" sldId="324"/>
            <ac:spMk id="2" creationId="{056B508B-6133-AC3A-C0CD-4155A629F33C}"/>
          </ac:spMkLst>
        </pc:spChg>
        <pc:spChg chg="mod">
          <ac:chgData name="Lucky Nkosi" userId="008af36d-a788-476c-8ee6-ff6803a4e6a6" providerId="ADAL" clId="{D72D1534-43E6-B043-84AC-42F4A6B0CB9C}" dt="2024-05-03T21:00:55.129" v="1239"/>
          <ac:spMkLst>
            <pc:docMk/>
            <pc:sldMk cId="1696163216" sldId="324"/>
            <ac:spMk id="3" creationId="{6C90EF6A-6962-C814-7EEF-F58E58D58BFE}"/>
          </ac:spMkLst>
        </pc:spChg>
      </pc:sldChg>
      <pc:sldChg chg="addSp delSp modSp new mod setBg modNotesTx">
        <pc:chgData name="Lucky Nkosi" userId="008af36d-a788-476c-8ee6-ff6803a4e6a6" providerId="ADAL" clId="{D72D1534-43E6-B043-84AC-42F4A6B0CB9C}" dt="2024-05-03T21:08:15.355" v="1903" actId="20577"/>
        <pc:sldMkLst>
          <pc:docMk/>
          <pc:sldMk cId="2824971959" sldId="325"/>
        </pc:sldMkLst>
        <pc:spChg chg="mod">
          <ac:chgData name="Lucky Nkosi" userId="008af36d-a788-476c-8ee6-ff6803a4e6a6" providerId="ADAL" clId="{D72D1534-43E6-B043-84AC-42F4A6B0CB9C}" dt="2024-05-03T21:05:30.117" v="1534" actId="1076"/>
          <ac:spMkLst>
            <pc:docMk/>
            <pc:sldMk cId="2824971959" sldId="325"/>
            <ac:spMk id="2" creationId="{4A71807F-2BE3-7D93-3005-7B1FC1732FE3}"/>
          </ac:spMkLst>
        </pc:spChg>
        <pc:spChg chg="del">
          <ac:chgData name="Lucky Nkosi" userId="008af36d-a788-476c-8ee6-ff6803a4e6a6" providerId="ADAL" clId="{D72D1534-43E6-B043-84AC-42F4A6B0CB9C}" dt="2024-05-03T21:01:39.846" v="1242"/>
          <ac:spMkLst>
            <pc:docMk/>
            <pc:sldMk cId="2824971959" sldId="325"/>
            <ac:spMk id="3" creationId="{05362138-A6B1-AF99-9FB7-39C39A89868C}"/>
          </ac:spMkLst>
        </pc:spChg>
        <pc:spChg chg="add del">
          <ac:chgData name="Lucky Nkosi" userId="008af36d-a788-476c-8ee6-ff6803a4e6a6" providerId="ADAL" clId="{D72D1534-43E6-B043-84AC-42F4A6B0CB9C}" dt="2024-05-03T21:05:19.694" v="1530" actId="26606"/>
          <ac:spMkLst>
            <pc:docMk/>
            <pc:sldMk cId="2824971959" sldId="325"/>
            <ac:spMk id="12" creationId="{19F9BF86-FE94-4517-B97D-026C7515E589}"/>
          </ac:spMkLst>
        </pc:spChg>
        <pc:picChg chg="add mod">
          <ac:chgData name="Lucky Nkosi" userId="008af36d-a788-476c-8ee6-ff6803a4e6a6" providerId="ADAL" clId="{D72D1534-43E6-B043-84AC-42F4A6B0CB9C}" dt="2024-05-03T21:05:25.370" v="1532" actId="1076"/>
          <ac:picMkLst>
            <pc:docMk/>
            <pc:sldMk cId="2824971959" sldId="325"/>
            <ac:picMk id="4" creationId="{922AE72B-2266-C81E-6B94-FA73C0D990E8}"/>
          </ac:picMkLst>
        </pc:picChg>
        <pc:picChg chg="add mod">
          <ac:chgData name="Lucky Nkosi" userId="008af36d-a788-476c-8ee6-ff6803a4e6a6" providerId="ADAL" clId="{D72D1534-43E6-B043-84AC-42F4A6B0CB9C}" dt="2024-05-03T21:05:42.642" v="1537" actId="1076"/>
          <ac:picMkLst>
            <pc:docMk/>
            <pc:sldMk cId="2824971959" sldId="325"/>
            <ac:picMk id="5" creationId="{DDF589D4-8A55-35E9-763A-57968E2CC6B5}"/>
          </ac:picMkLst>
        </pc:picChg>
        <pc:cxnChg chg="add del">
          <ac:chgData name="Lucky Nkosi" userId="008af36d-a788-476c-8ee6-ff6803a4e6a6" providerId="ADAL" clId="{D72D1534-43E6-B043-84AC-42F4A6B0CB9C}" dt="2024-05-03T21:05:19.694" v="1530" actId="26606"/>
          <ac:cxnSpMkLst>
            <pc:docMk/>
            <pc:sldMk cId="2824971959" sldId="325"/>
            <ac:cxnSpMk id="10" creationId="{F209B62C-3402-4623-9A7C-AA048B56F8C3}"/>
          </ac:cxnSpMkLst>
        </pc:cxnChg>
      </pc:sldChg>
      <pc:sldChg chg="addSp delSp modSp new mod setBg setClrOvrMap modNotesTx">
        <pc:chgData name="Lucky Nkosi" userId="008af36d-a788-476c-8ee6-ff6803a4e6a6" providerId="ADAL" clId="{D72D1534-43E6-B043-84AC-42F4A6B0CB9C}" dt="2024-05-03T21:09:46.703" v="1981" actId="20577"/>
        <pc:sldMkLst>
          <pc:docMk/>
          <pc:sldMk cId="3185255479" sldId="326"/>
        </pc:sldMkLst>
        <pc:spChg chg="mod">
          <ac:chgData name="Lucky Nkosi" userId="008af36d-a788-476c-8ee6-ff6803a4e6a6" providerId="ADAL" clId="{D72D1534-43E6-B043-84AC-42F4A6B0CB9C}" dt="2024-05-03T21:09:33.440" v="1924" actId="26606"/>
          <ac:spMkLst>
            <pc:docMk/>
            <pc:sldMk cId="3185255479" sldId="326"/>
            <ac:spMk id="2" creationId="{2C24662F-0D4B-80D6-7885-B87A61A7FF59}"/>
          </ac:spMkLst>
        </pc:spChg>
        <pc:spChg chg="add del">
          <ac:chgData name="Lucky Nkosi" userId="008af36d-a788-476c-8ee6-ff6803a4e6a6" providerId="ADAL" clId="{D72D1534-43E6-B043-84AC-42F4A6B0CB9C}" dt="2024-05-03T21:09:33.440" v="1924" actId="26606"/>
          <ac:spMkLst>
            <pc:docMk/>
            <pc:sldMk cId="3185255479" sldId="326"/>
            <ac:spMk id="3" creationId="{90FFF4BF-500A-C950-DD07-3CAEF97B5F6C}"/>
          </ac:spMkLst>
        </pc:spChg>
        <pc:spChg chg="add del">
          <ac:chgData name="Lucky Nkosi" userId="008af36d-a788-476c-8ee6-ff6803a4e6a6" providerId="ADAL" clId="{D72D1534-43E6-B043-84AC-42F4A6B0CB9C}" dt="2024-05-03T21:09:27.338" v="1921" actId="26606"/>
          <ac:spMkLst>
            <pc:docMk/>
            <pc:sldMk cId="3185255479" sldId="326"/>
            <ac:spMk id="11" creationId="{CFD1D2CD-954D-4C4D-B505-05EAD159B230}"/>
          </ac:spMkLst>
        </pc:spChg>
        <pc:spChg chg="add del">
          <ac:chgData name="Lucky Nkosi" userId="008af36d-a788-476c-8ee6-ff6803a4e6a6" providerId="ADAL" clId="{D72D1534-43E6-B043-84AC-42F4A6B0CB9C}" dt="2024-05-03T21:09:33.428" v="1923" actId="26606"/>
          <ac:spMkLst>
            <pc:docMk/>
            <pc:sldMk cId="3185255479" sldId="326"/>
            <ac:spMk id="17" creationId="{19F9BF86-FE94-4517-B97D-026C7515E589}"/>
          </ac:spMkLst>
        </pc:spChg>
        <pc:spChg chg="add del">
          <ac:chgData name="Lucky Nkosi" userId="008af36d-a788-476c-8ee6-ff6803a4e6a6" providerId="ADAL" clId="{D72D1534-43E6-B043-84AC-42F4A6B0CB9C}" dt="2024-05-03T21:09:33.428" v="1923" actId="26606"/>
          <ac:spMkLst>
            <pc:docMk/>
            <pc:sldMk cId="3185255479" sldId="326"/>
            <ac:spMk id="19" creationId="{72E284DE-AB43-1296-3166-892F44A3A2E9}"/>
          </ac:spMkLst>
        </pc:spChg>
        <pc:spChg chg="add">
          <ac:chgData name="Lucky Nkosi" userId="008af36d-a788-476c-8ee6-ff6803a4e6a6" providerId="ADAL" clId="{D72D1534-43E6-B043-84AC-42F4A6B0CB9C}" dt="2024-05-03T21:09:33.440" v="1924" actId="26606"/>
          <ac:spMkLst>
            <pc:docMk/>
            <pc:sldMk cId="3185255479" sldId="326"/>
            <ac:spMk id="22" creationId="{19F9BF86-FE94-4517-B97D-026C7515E589}"/>
          </ac:spMkLst>
        </pc:spChg>
        <pc:spChg chg="add">
          <ac:chgData name="Lucky Nkosi" userId="008af36d-a788-476c-8ee6-ff6803a4e6a6" providerId="ADAL" clId="{D72D1534-43E6-B043-84AC-42F4A6B0CB9C}" dt="2024-05-03T21:09:33.440" v="1924" actId="26606"/>
          <ac:spMkLst>
            <pc:docMk/>
            <pc:sldMk cId="3185255479" sldId="326"/>
            <ac:spMk id="24" creationId="{36136311-C81B-47C5-AE0A-5641A5A59520}"/>
          </ac:spMkLst>
        </pc:spChg>
        <pc:picChg chg="add del">
          <ac:chgData name="Lucky Nkosi" userId="008af36d-a788-476c-8ee6-ff6803a4e6a6" providerId="ADAL" clId="{D72D1534-43E6-B043-84AC-42F4A6B0CB9C}" dt="2024-05-03T21:09:27.338" v="1921" actId="26606"/>
          <ac:picMkLst>
            <pc:docMk/>
            <pc:sldMk cId="3185255479" sldId="326"/>
            <ac:picMk id="5" creationId="{CFCECCEC-29BE-C5DD-B728-4A6777B16674}"/>
          </ac:picMkLst>
        </pc:picChg>
        <pc:picChg chg="add del">
          <ac:chgData name="Lucky Nkosi" userId="008af36d-a788-476c-8ee6-ff6803a4e6a6" providerId="ADAL" clId="{D72D1534-43E6-B043-84AC-42F4A6B0CB9C}" dt="2024-05-03T21:09:33.428" v="1923" actId="26606"/>
          <ac:picMkLst>
            <pc:docMk/>
            <pc:sldMk cId="3185255479" sldId="326"/>
            <ac:picMk id="18" creationId="{336DC61E-1989-B2E3-1AB3-EEF92861863B}"/>
          </ac:picMkLst>
        </pc:picChg>
        <pc:picChg chg="add">
          <ac:chgData name="Lucky Nkosi" userId="008af36d-a788-476c-8ee6-ff6803a4e6a6" providerId="ADAL" clId="{D72D1534-43E6-B043-84AC-42F4A6B0CB9C}" dt="2024-05-03T21:09:33.440" v="1924" actId="26606"/>
          <ac:picMkLst>
            <pc:docMk/>
            <pc:sldMk cId="3185255479" sldId="326"/>
            <ac:picMk id="23" creationId="{19FD1512-12CE-D408-ADAE-3D2CF90987F1}"/>
          </ac:picMkLst>
        </pc:picChg>
        <pc:cxnChg chg="add del">
          <ac:chgData name="Lucky Nkosi" userId="008af36d-a788-476c-8ee6-ff6803a4e6a6" providerId="ADAL" clId="{D72D1534-43E6-B043-84AC-42F4A6B0CB9C}" dt="2024-05-03T21:09:27.338" v="1921" actId="26606"/>
          <ac:cxnSpMkLst>
            <pc:docMk/>
            <pc:sldMk cId="3185255479" sldId="326"/>
            <ac:cxnSpMk id="9" creationId="{F209B62C-3402-4623-9A7C-AA048B56F8C3}"/>
          </ac:cxnSpMkLst>
        </pc:cxnChg>
        <pc:cxnChg chg="add del">
          <ac:chgData name="Lucky Nkosi" userId="008af36d-a788-476c-8ee6-ff6803a4e6a6" providerId="ADAL" clId="{D72D1534-43E6-B043-84AC-42F4A6B0CB9C}" dt="2024-05-03T21:09:27.338" v="1921" actId="26606"/>
          <ac:cxnSpMkLst>
            <pc:docMk/>
            <pc:sldMk cId="3185255479" sldId="326"/>
            <ac:cxnSpMk id="13" creationId="{D132AEA7-A24A-45A9-BF8F-D0AFF34DF68C}"/>
          </ac:cxnSpMkLst>
        </pc:cxnChg>
        <pc:cxnChg chg="add del">
          <ac:chgData name="Lucky Nkosi" userId="008af36d-a788-476c-8ee6-ff6803a4e6a6" providerId="ADAL" clId="{D72D1534-43E6-B043-84AC-42F4A6B0CB9C}" dt="2024-05-03T21:09:33.428" v="1923" actId="26606"/>
          <ac:cxnSpMkLst>
            <pc:docMk/>
            <pc:sldMk cId="3185255479" sldId="326"/>
            <ac:cxnSpMk id="15" creationId="{97CC2FE6-3AD0-4131-B4BC-1F4D65E25E13}"/>
          </ac:cxnSpMkLst>
        </pc:cxnChg>
        <pc:cxnChg chg="add del">
          <ac:chgData name="Lucky Nkosi" userId="008af36d-a788-476c-8ee6-ff6803a4e6a6" providerId="ADAL" clId="{D72D1534-43E6-B043-84AC-42F4A6B0CB9C}" dt="2024-05-03T21:09:33.428" v="1923" actId="26606"/>
          <ac:cxnSpMkLst>
            <pc:docMk/>
            <pc:sldMk cId="3185255479" sldId="326"/>
            <ac:cxnSpMk id="16" creationId="{F209B62C-3402-4623-9A7C-AA048B56F8C3}"/>
          </ac:cxnSpMkLst>
        </pc:cxnChg>
        <pc:cxnChg chg="add">
          <ac:chgData name="Lucky Nkosi" userId="008af36d-a788-476c-8ee6-ff6803a4e6a6" providerId="ADAL" clId="{D72D1534-43E6-B043-84AC-42F4A6B0CB9C}" dt="2024-05-03T21:09:33.440" v="1924" actId="26606"/>
          <ac:cxnSpMkLst>
            <pc:docMk/>
            <pc:sldMk cId="3185255479" sldId="326"/>
            <ac:cxnSpMk id="21" creationId="{F209B62C-3402-4623-9A7C-AA048B56F8C3}"/>
          </ac:cxnSpMkLst>
        </pc:cxnChg>
        <pc:cxnChg chg="add">
          <ac:chgData name="Lucky Nkosi" userId="008af36d-a788-476c-8ee6-ff6803a4e6a6" providerId="ADAL" clId="{D72D1534-43E6-B043-84AC-42F4A6B0CB9C}" dt="2024-05-03T21:09:33.440" v="1924" actId="26606"/>
          <ac:cxnSpMkLst>
            <pc:docMk/>
            <pc:sldMk cId="3185255479" sldId="326"/>
            <ac:cxnSpMk id="25" creationId="{7CC73A33-65FF-41A9-A3B0-006753CD1028}"/>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425BBD-1E92-493E-8B01-81553BC41FF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42B86A-8670-4F64-8E93-FB6628F1FC07}">
      <dgm:prSet/>
      <dgm:spPr/>
      <dgm:t>
        <a:bodyPr/>
        <a:lstStyle/>
        <a:p>
          <a:r>
            <a:rPr lang="en-ZA" b="1" i="0"/>
            <a:t>S</a:t>
          </a:r>
          <a:r>
            <a:rPr lang="en-ZA" b="0" i="0"/>
            <a:t>ingle Responsibility Principle (SRP)</a:t>
          </a:r>
          <a:endParaRPr lang="en-US"/>
        </a:p>
      </dgm:t>
    </dgm:pt>
    <dgm:pt modelId="{3E585C14-9675-42D0-83D8-0C0696B95B1A}" type="parTrans" cxnId="{194076CA-A132-47E4-9A26-8635AA524A10}">
      <dgm:prSet/>
      <dgm:spPr/>
      <dgm:t>
        <a:bodyPr/>
        <a:lstStyle/>
        <a:p>
          <a:endParaRPr lang="en-US"/>
        </a:p>
      </dgm:t>
    </dgm:pt>
    <dgm:pt modelId="{FED5D359-F516-4A71-B0D0-84FDE38A4BDF}" type="sibTrans" cxnId="{194076CA-A132-47E4-9A26-8635AA524A10}">
      <dgm:prSet/>
      <dgm:spPr/>
      <dgm:t>
        <a:bodyPr/>
        <a:lstStyle/>
        <a:p>
          <a:endParaRPr lang="en-US"/>
        </a:p>
      </dgm:t>
    </dgm:pt>
    <dgm:pt modelId="{8AE27D1D-B4DF-4F53-97CA-339D7F7CB94A}">
      <dgm:prSet/>
      <dgm:spPr/>
      <dgm:t>
        <a:bodyPr/>
        <a:lstStyle/>
        <a:p>
          <a:r>
            <a:rPr lang="en-ZA" b="1" i="0"/>
            <a:t>O</a:t>
          </a:r>
          <a:r>
            <a:rPr lang="en-ZA" b="0" i="0"/>
            <a:t>pen-Closed Principle (OCP)</a:t>
          </a:r>
          <a:endParaRPr lang="en-US"/>
        </a:p>
      </dgm:t>
    </dgm:pt>
    <dgm:pt modelId="{C8326A5B-7842-4D12-B1A5-1CFDB31EF951}" type="parTrans" cxnId="{D2DB5555-1E85-47FC-87AB-1AA8E7EE25B1}">
      <dgm:prSet/>
      <dgm:spPr/>
      <dgm:t>
        <a:bodyPr/>
        <a:lstStyle/>
        <a:p>
          <a:endParaRPr lang="en-US"/>
        </a:p>
      </dgm:t>
    </dgm:pt>
    <dgm:pt modelId="{7456114A-7628-4D72-B67A-C75FCB2ED619}" type="sibTrans" cxnId="{D2DB5555-1E85-47FC-87AB-1AA8E7EE25B1}">
      <dgm:prSet/>
      <dgm:spPr/>
      <dgm:t>
        <a:bodyPr/>
        <a:lstStyle/>
        <a:p>
          <a:endParaRPr lang="en-US"/>
        </a:p>
      </dgm:t>
    </dgm:pt>
    <dgm:pt modelId="{E5647F78-4748-4565-8A32-784D90E26F08}">
      <dgm:prSet/>
      <dgm:spPr/>
      <dgm:t>
        <a:bodyPr/>
        <a:lstStyle/>
        <a:p>
          <a:r>
            <a:rPr lang="en-ZA" b="1" i="0"/>
            <a:t>L</a:t>
          </a:r>
          <a:r>
            <a:rPr lang="en-ZA" b="0" i="0"/>
            <a:t>iskov Substitution Principle (LSP)</a:t>
          </a:r>
          <a:endParaRPr lang="en-US"/>
        </a:p>
      </dgm:t>
    </dgm:pt>
    <dgm:pt modelId="{4DAF3866-3281-4F5F-A17C-FCFF4234BCA0}" type="parTrans" cxnId="{677DAC26-9389-46FC-97B2-AA3669F22021}">
      <dgm:prSet/>
      <dgm:spPr/>
      <dgm:t>
        <a:bodyPr/>
        <a:lstStyle/>
        <a:p>
          <a:endParaRPr lang="en-US"/>
        </a:p>
      </dgm:t>
    </dgm:pt>
    <dgm:pt modelId="{59ED38C0-968E-41B9-847C-B79990282DEF}" type="sibTrans" cxnId="{677DAC26-9389-46FC-97B2-AA3669F22021}">
      <dgm:prSet/>
      <dgm:spPr/>
      <dgm:t>
        <a:bodyPr/>
        <a:lstStyle/>
        <a:p>
          <a:endParaRPr lang="en-US"/>
        </a:p>
      </dgm:t>
    </dgm:pt>
    <dgm:pt modelId="{C58E29BA-83EE-4E76-9F86-CC171B856389}">
      <dgm:prSet/>
      <dgm:spPr/>
      <dgm:t>
        <a:bodyPr/>
        <a:lstStyle/>
        <a:p>
          <a:r>
            <a:rPr lang="en-ZA" b="1" i="0"/>
            <a:t>I</a:t>
          </a:r>
          <a:r>
            <a:rPr lang="en-ZA" b="0" i="0"/>
            <a:t>nterface Segregation Principle (ISP)</a:t>
          </a:r>
          <a:endParaRPr lang="en-US"/>
        </a:p>
      </dgm:t>
    </dgm:pt>
    <dgm:pt modelId="{C5FC6806-2A96-4606-86CE-251EAB0A5AE6}" type="parTrans" cxnId="{2C809D56-EFD8-43E0-9F0F-B05741804639}">
      <dgm:prSet/>
      <dgm:spPr/>
      <dgm:t>
        <a:bodyPr/>
        <a:lstStyle/>
        <a:p>
          <a:endParaRPr lang="en-US"/>
        </a:p>
      </dgm:t>
    </dgm:pt>
    <dgm:pt modelId="{633DAD12-E24E-4AAA-AEEA-78CC7C31532C}" type="sibTrans" cxnId="{2C809D56-EFD8-43E0-9F0F-B05741804639}">
      <dgm:prSet/>
      <dgm:spPr/>
      <dgm:t>
        <a:bodyPr/>
        <a:lstStyle/>
        <a:p>
          <a:endParaRPr lang="en-US"/>
        </a:p>
      </dgm:t>
    </dgm:pt>
    <dgm:pt modelId="{848EC9CC-17E7-4082-A95D-22E6183F2606}">
      <dgm:prSet/>
      <dgm:spPr/>
      <dgm:t>
        <a:bodyPr/>
        <a:lstStyle/>
        <a:p>
          <a:r>
            <a:rPr lang="en-ZA" b="1" i="0"/>
            <a:t>D</a:t>
          </a:r>
          <a:r>
            <a:rPr lang="en-ZA" b="0" i="0"/>
            <a:t>ependency Inversion Principle (DIP)</a:t>
          </a:r>
          <a:endParaRPr lang="en-US"/>
        </a:p>
      </dgm:t>
    </dgm:pt>
    <dgm:pt modelId="{9FCCEA55-7AF8-4042-9409-3B6F8DEDDF52}" type="parTrans" cxnId="{B9D60076-F889-4ABA-88BC-CCE3422F9308}">
      <dgm:prSet/>
      <dgm:spPr/>
      <dgm:t>
        <a:bodyPr/>
        <a:lstStyle/>
        <a:p>
          <a:endParaRPr lang="en-US"/>
        </a:p>
      </dgm:t>
    </dgm:pt>
    <dgm:pt modelId="{B056FB30-CEE7-4689-AC25-62C264E4E7B9}" type="sibTrans" cxnId="{B9D60076-F889-4ABA-88BC-CCE3422F9308}">
      <dgm:prSet/>
      <dgm:spPr/>
      <dgm:t>
        <a:bodyPr/>
        <a:lstStyle/>
        <a:p>
          <a:endParaRPr lang="en-US"/>
        </a:p>
      </dgm:t>
    </dgm:pt>
    <dgm:pt modelId="{3EBA6C63-3BD1-4462-86F6-75DBAF14D980}" type="pres">
      <dgm:prSet presAssocID="{7C425BBD-1E92-493E-8B01-81553BC41FF7}" presName="root" presStyleCnt="0">
        <dgm:presLayoutVars>
          <dgm:dir/>
          <dgm:resizeHandles val="exact"/>
        </dgm:presLayoutVars>
      </dgm:prSet>
      <dgm:spPr/>
    </dgm:pt>
    <dgm:pt modelId="{6A557EF8-9EE2-49BE-BC50-FBB6286D0497}" type="pres">
      <dgm:prSet presAssocID="{4942B86A-8670-4F64-8E93-FB6628F1FC07}" presName="compNode" presStyleCnt="0"/>
      <dgm:spPr/>
    </dgm:pt>
    <dgm:pt modelId="{5B2ACAAD-38E3-44B9-8F0D-2BC256EAEE43}" type="pres">
      <dgm:prSet presAssocID="{4942B86A-8670-4F64-8E93-FB6628F1FC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9AD09BE0-E836-4393-8CAB-3470A9F0B974}" type="pres">
      <dgm:prSet presAssocID="{4942B86A-8670-4F64-8E93-FB6628F1FC07}" presName="spaceRect" presStyleCnt="0"/>
      <dgm:spPr/>
    </dgm:pt>
    <dgm:pt modelId="{0FA83D8A-1DF1-49CB-B32B-E1B1EBA8EEA3}" type="pres">
      <dgm:prSet presAssocID="{4942B86A-8670-4F64-8E93-FB6628F1FC07}" presName="textRect" presStyleLbl="revTx" presStyleIdx="0" presStyleCnt="5">
        <dgm:presLayoutVars>
          <dgm:chMax val="1"/>
          <dgm:chPref val="1"/>
        </dgm:presLayoutVars>
      </dgm:prSet>
      <dgm:spPr/>
    </dgm:pt>
    <dgm:pt modelId="{995C7348-3594-4D14-87AB-9CC454FFCC97}" type="pres">
      <dgm:prSet presAssocID="{FED5D359-F516-4A71-B0D0-84FDE38A4BDF}" presName="sibTrans" presStyleCnt="0"/>
      <dgm:spPr/>
    </dgm:pt>
    <dgm:pt modelId="{7E95AD33-4B0A-4794-A064-D078A098E610}" type="pres">
      <dgm:prSet presAssocID="{8AE27D1D-B4DF-4F53-97CA-339D7F7CB94A}" presName="compNode" presStyleCnt="0"/>
      <dgm:spPr/>
    </dgm:pt>
    <dgm:pt modelId="{A58C98EC-6B95-41B7-8028-2198450E6E3E}" type="pres">
      <dgm:prSet presAssocID="{8AE27D1D-B4DF-4F53-97CA-339D7F7CB94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se"/>
        </a:ext>
      </dgm:extLst>
    </dgm:pt>
    <dgm:pt modelId="{729CD16D-FBB0-49E6-B630-6BB530468602}" type="pres">
      <dgm:prSet presAssocID="{8AE27D1D-B4DF-4F53-97CA-339D7F7CB94A}" presName="spaceRect" presStyleCnt="0"/>
      <dgm:spPr/>
    </dgm:pt>
    <dgm:pt modelId="{21E64EFB-5CFF-44BD-AA67-AADC31115984}" type="pres">
      <dgm:prSet presAssocID="{8AE27D1D-B4DF-4F53-97CA-339D7F7CB94A}" presName="textRect" presStyleLbl="revTx" presStyleIdx="1" presStyleCnt="5">
        <dgm:presLayoutVars>
          <dgm:chMax val="1"/>
          <dgm:chPref val="1"/>
        </dgm:presLayoutVars>
      </dgm:prSet>
      <dgm:spPr/>
    </dgm:pt>
    <dgm:pt modelId="{1705CE9D-DDAB-43C7-A2C7-EC003CA1CA13}" type="pres">
      <dgm:prSet presAssocID="{7456114A-7628-4D72-B67A-C75FCB2ED619}" presName="sibTrans" presStyleCnt="0"/>
      <dgm:spPr/>
    </dgm:pt>
    <dgm:pt modelId="{31B4F9F0-B568-4F66-A5CF-A780A4D92F0B}" type="pres">
      <dgm:prSet presAssocID="{E5647F78-4748-4565-8A32-784D90E26F08}" presName="compNode" presStyleCnt="0"/>
      <dgm:spPr/>
    </dgm:pt>
    <dgm:pt modelId="{6F1374DE-17C0-4CBA-8F4F-892DC8309D4B}" type="pres">
      <dgm:prSet presAssocID="{E5647F78-4748-4565-8A32-784D90E26F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CEF6936D-CBC2-47FA-99BD-4A3AAE3FB344}" type="pres">
      <dgm:prSet presAssocID="{E5647F78-4748-4565-8A32-784D90E26F08}" presName="spaceRect" presStyleCnt="0"/>
      <dgm:spPr/>
    </dgm:pt>
    <dgm:pt modelId="{AD968D6D-49FF-4070-B9C4-9E24F598CFC8}" type="pres">
      <dgm:prSet presAssocID="{E5647F78-4748-4565-8A32-784D90E26F08}" presName="textRect" presStyleLbl="revTx" presStyleIdx="2" presStyleCnt="5">
        <dgm:presLayoutVars>
          <dgm:chMax val="1"/>
          <dgm:chPref val="1"/>
        </dgm:presLayoutVars>
      </dgm:prSet>
      <dgm:spPr/>
    </dgm:pt>
    <dgm:pt modelId="{520E5FC3-1FCC-4D01-8399-11257010AB33}" type="pres">
      <dgm:prSet presAssocID="{59ED38C0-968E-41B9-847C-B79990282DEF}" presName="sibTrans" presStyleCnt="0"/>
      <dgm:spPr/>
    </dgm:pt>
    <dgm:pt modelId="{AF2AB642-4995-4C5A-B364-73092BF3BF81}" type="pres">
      <dgm:prSet presAssocID="{C58E29BA-83EE-4E76-9F86-CC171B856389}" presName="compNode" presStyleCnt="0"/>
      <dgm:spPr/>
    </dgm:pt>
    <dgm:pt modelId="{121CFCBE-69A7-426D-9C22-6346DC71C94D}" type="pres">
      <dgm:prSet presAssocID="{C58E29BA-83EE-4E76-9F86-CC171B85638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404FA83-1750-4F7D-9EBA-231D8B5F9B9C}" type="pres">
      <dgm:prSet presAssocID="{C58E29BA-83EE-4E76-9F86-CC171B856389}" presName="spaceRect" presStyleCnt="0"/>
      <dgm:spPr/>
    </dgm:pt>
    <dgm:pt modelId="{36E32FFA-6196-4DA4-990C-9FF6CD79CEA7}" type="pres">
      <dgm:prSet presAssocID="{C58E29BA-83EE-4E76-9F86-CC171B856389}" presName="textRect" presStyleLbl="revTx" presStyleIdx="3" presStyleCnt="5">
        <dgm:presLayoutVars>
          <dgm:chMax val="1"/>
          <dgm:chPref val="1"/>
        </dgm:presLayoutVars>
      </dgm:prSet>
      <dgm:spPr/>
    </dgm:pt>
    <dgm:pt modelId="{7F82F750-A7BE-448B-A1C4-60DFFCA7E2A0}" type="pres">
      <dgm:prSet presAssocID="{633DAD12-E24E-4AAA-AEEA-78CC7C31532C}" presName="sibTrans" presStyleCnt="0"/>
      <dgm:spPr/>
    </dgm:pt>
    <dgm:pt modelId="{FF11D5E7-2F0A-42E3-968C-0DFF2B259042}" type="pres">
      <dgm:prSet presAssocID="{848EC9CC-17E7-4082-A95D-22E6183F2606}" presName="compNode" presStyleCnt="0"/>
      <dgm:spPr/>
    </dgm:pt>
    <dgm:pt modelId="{D1C1C124-16EC-4452-9327-D9D8E3E2B71D}" type="pres">
      <dgm:prSet presAssocID="{848EC9CC-17E7-4082-A95D-22E6183F26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23A0E513-641B-4370-A36E-E3986951A0EE}" type="pres">
      <dgm:prSet presAssocID="{848EC9CC-17E7-4082-A95D-22E6183F2606}" presName="spaceRect" presStyleCnt="0"/>
      <dgm:spPr/>
    </dgm:pt>
    <dgm:pt modelId="{127FCE35-D592-46A8-AA6E-37A6AFA2FFEE}" type="pres">
      <dgm:prSet presAssocID="{848EC9CC-17E7-4082-A95D-22E6183F2606}" presName="textRect" presStyleLbl="revTx" presStyleIdx="4" presStyleCnt="5">
        <dgm:presLayoutVars>
          <dgm:chMax val="1"/>
          <dgm:chPref val="1"/>
        </dgm:presLayoutVars>
      </dgm:prSet>
      <dgm:spPr/>
    </dgm:pt>
  </dgm:ptLst>
  <dgm:cxnLst>
    <dgm:cxn modelId="{EE066601-2F4C-4F62-B855-27B0DC898624}" type="presOf" srcId="{7C425BBD-1E92-493E-8B01-81553BC41FF7}" destId="{3EBA6C63-3BD1-4462-86F6-75DBAF14D980}" srcOrd="0" destOrd="0" presId="urn:microsoft.com/office/officeart/2018/2/layout/IconLabelList"/>
    <dgm:cxn modelId="{1EF5FD05-0C53-47BD-9F1C-402EF559E6E5}" type="presOf" srcId="{C58E29BA-83EE-4E76-9F86-CC171B856389}" destId="{36E32FFA-6196-4DA4-990C-9FF6CD79CEA7}" srcOrd="0" destOrd="0" presId="urn:microsoft.com/office/officeart/2018/2/layout/IconLabelList"/>
    <dgm:cxn modelId="{2CFEED20-F3A4-4620-B4D4-D23920833AF1}" type="presOf" srcId="{848EC9CC-17E7-4082-A95D-22E6183F2606}" destId="{127FCE35-D592-46A8-AA6E-37A6AFA2FFEE}" srcOrd="0" destOrd="0" presId="urn:microsoft.com/office/officeart/2018/2/layout/IconLabelList"/>
    <dgm:cxn modelId="{677DAC26-9389-46FC-97B2-AA3669F22021}" srcId="{7C425BBD-1E92-493E-8B01-81553BC41FF7}" destId="{E5647F78-4748-4565-8A32-784D90E26F08}" srcOrd="2" destOrd="0" parTransId="{4DAF3866-3281-4F5F-A17C-FCFF4234BCA0}" sibTransId="{59ED38C0-968E-41B9-847C-B79990282DEF}"/>
    <dgm:cxn modelId="{6923B227-64DF-4D9E-BF82-4D8779F80813}" type="presOf" srcId="{8AE27D1D-B4DF-4F53-97CA-339D7F7CB94A}" destId="{21E64EFB-5CFF-44BD-AA67-AADC31115984}" srcOrd="0" destOrd="0" presId="urn:microsoft.com/office/officeart/2018/2/layout/IconLabelList"/>
    <dgm:cxn modelId="{A3A53353-B784-4CB9-8CAC-3515CBA11D7C}" type="presOf" srcId="{E5647F78-4748-4565-8A32-784D90E26F08}" destId="{AD968D6D-49FF-4070-B9C4-9E24F598CFC8}" srcOrd="0" destOrd="0" presId="urn:microsoft.com/office/officeart/2018/2/layout/IconLabelList"/>
    <dgm:cxn modelId="{D2DB5555-1E85-47FC-87AB-1AA8E7EE25B1}" srcId="{7C425BBD-1E92-493E-8B01-81553BC41FF7}" destId="{8AE27D1D-B4DF-4F53-97CA-339D7F7CB94A}" srcOrd="1" destOrd="0" parTransId="{C8326A5B-7842-4D12-B1A5-1CFDB31EF951}" sibTransId="{7456114A-7628-4D72-B67A-C75FCB2ED619}"/>
    <dgm:cxn modelId="{2C809D56-EFD8-43E0-9F0F-B05741804639}" srcId="{7C425BBD-1E92-493E-8B01-81553BC41FF7}" destId="{C58E29BA-83EE-4E76-9F86-CC171B856389}" srcOrd="3" destOrd="0" parTransId="{C5FC6806-2A96-4606-86CE-251EAB0A5AE6}" sibTransId="{633DAD12-E24E-4AAA-AEEA-78CC7C31532C}"/>
    <dgm:cxn modelId="{B9D60076-F889-4ABA-88BC-CCE3422F9308}" srcId="{7C425BBD-1E92-493E-8B01-81553BC41FF7}" destId="{848EC9CC-17E7-4082-A95D-22E6183F2606}" srcOrd="4" destOrd="0" parTransId="{9FCCEA55-7AF8-4042-9409-3B6F8DEDDF52}" sibTransId="{B056FB30-CEE7-4689-AC25-62C264E4E7B9}"/>
    <dgm:cxn modelId="{677C8BC0-9C9D-4F52-BE5B-9529A933D82F}" type="presOf" srcId="{4942B86A-8670-4F64-8E93-FB6628F1FC07}" destId="{0FA83D8A-1DF1-49CB-B32B-E1B1EBA8EEA3}" srcOrd="0" destOrd="0" presId="urn:microsoft.com/office/officeart/2018/2/layout/IconLabelList"/>
    <dgm:cxn modelId="{194076CA-A132-47E4-9A26-8635AA524A10}" srcId="{7C425BBD-1E92-493E-8B01-81553BC41FF7}" destId="{4942B86A-8670-4F64-8E93-FB6628F1FC07}" srcOrd="0" destOrd="0" parTransId="{3E585C14-9675-42D0-83D8-0C0696B95B1A}" sibTransId="{FED5D359-F516-4A71-B0D0-84FDE38A4BDF}"/>
    <dgm:cxn modelId="{313FAEFD-10E4-4B8C-94DC-369AAC52FDB8}" type="presParOf" srcId="{3EBA6C63-3BD1-4462-86F6-75DBAF14D980}" destId="{6A557EF8-9EE2-49BE-BC50-FBB6286D0497}" srcOrd="0" destOrd="0" presId="urn:microsoft.com/office/officeart/2018/2/layout/IconLabelList"/>
    <dgm:cxn modelId="{0D5DA305-96EB-4258-BED0-5F91D6BA39F1}" type="presParOf" srcId="{6A557EF8-9EE2-49BE-BC50-FBB6286D0497}" destId="{5B2ACAAD-38E3-44B9-8F0D-2BC256EAEE43}" srcOrd="0" destOrd="0" presId="urn:microsoft.com/office/officeart/2018/2/layout/IconLabelList"/>
    <dgm:cxn modelId="{71190C5F-4725-4CF9-838C-AD4ABF8A4074}" type="presParOf" srcId="{6A557EF8-9EE2-49BE-BC50-FBB6286D0497}" destId="{9AD09BE0-E836-4393-8CAB-3470A9F0B974}" srcOrd="1" destOrd="0" presId="urn:microsoft.com/office/officeart/2018/2/layout/IconLabelList"/>
    <dgm:cxn modelId="{D10BEE20-A7F6-4CE7-819A-CAB8EB0EEA18}" type="presParOf" srcId="{6A557EF8-9EE2-49BE-BC50-FBB6286D0497}" destId="{0FA83D8A-1DF1-49CB-B32B-E1B1EBA8EEA3}" srcOrd="2" destOrd="0" presId="urn:microsoft.com/office/officeart/2018/2/layout/IconLabelList"/>
    <dgm:cxn modelId="{48A75AFD-D93B-46C8-8AE0-4539B555A40E}" type="presParOf" srcId="{3EBA6C63-3BD1-4462-86F6-75DBAF14D980}" destId="{995C7348-3594-4D14-87AB-9CC454FFCC97}" srcOrd="1" destOrd="0" presId="urn:microsoft.com/office/officeart/2018/2/layout/IconLabelList"/>
    <dgm:cxn modelId="{6B856AC1-4D67-4A68-A0BC-23BB00CA72B2}" type="presParOf" srcId="{3EBA6C63-3BD1-4462-86F6-75DBAF14D980}" destId="{7E95AD33-4B0A-4794-A064-D078A098E610}" srcOrd="2" destOrd="0" presId="urn:microsoft.com/office/officeart/2018/2/layout/IconLabelList"/>
    <dgm:cxn modelId="{9A2E607B-9621-4D2C-8061-B3BF513B4E46}" type="presParOf" srcId="{7E95AD33-4B0A-4794-A064-D078A098E610}" destId="{A58C98EC-6B95-41B7-8028-2198450E6E3E}" srcOrd="0" destOrd="0" presId="urn:microsoft.com/office/officeart/2018/2/layout/IconLabelList"/>
    <dgm:cxn modelId="{9E562D2C-0AD1-4DD5-A3C2-D8DE66F1FAB4}" type="presParOf" srcId="{7E95AD33-4B0A-4794-A064-D078A098E610}" destId="{729CD16D-FBB0-49E6-B630-6BB530468602}" srcOrd="1" destOrd="0" presId="urn:microsoft.com/office/officeart/2018/2/layout/IconLabelList"/>
    <dgm:cxn modelId="{1317081C-0B2E-4160-B972-A9B4F13A6DE5}" type="presParOf" srcId="{7E95AD33-4B0A-4794-A064-D078A098E610}" destId="{21E64EFB-5CFF-44BD-AA67-AADC31115984}" srcOrd="2" destOrd="0" presId="urn:microsoft.com/office/officeart/2018/2/layout/IconLabelList"/>
    <dgm:cxn modelId="{D807B7EA-2AA4-4B8C-80BE-7C0CD9119789}" type="presParOf" srcId="{3EBA6C63-3BD1-4462-86F6-75DBAF14D980}" destId="{1705CE9D-DDAB-43C7-A2C7-EC003CA1CA13}" srcOrd="3" destOrd="0" presId="urn:microsoft.com/office/officeart/2018/2/layout/IconLabelList"/>
    <dgm:cxn modelId="{E4FB2E80-81A6-47C8-8BBF-883A2A6E143F}" type="presParOf" srcId="{3EBA6C63-3BD1-4462-86F6-75DBAF14D980}" destId="{31B4F9F0-B568-4F66-A5CF-A780A4D92F0B}" srcOrd="4" destOrd="0" presId="urn:microsoft.com/office/officeart/2018/2/layout/IconLabelList"/>
    <dgm:cxn modelId="{FE94CE47-EFBC-49A0-B6F8-22007091ABAD}" type="presParOf" srcId="{31B4F9F0-B568-4F66-A5CF-A780A4D92F0B}" destId="{6F1374DE-17C0-4CBA-8F4F-892DC8309D4B}" srcOrd="0" destOrd="0" presId="urn:microsoft.com/office/officeart/2018/2/layout/IconLabelList"/>
    <dgm:cxn modelId="{3FE3B458-85CE-4257-8777-8E131D3D2B65}" type="presParOf" srcId="{31B4F9F0-B568-4F66-A5CF-A780A4D92F0B}" destId="{CEF6936D-CBC2-47FA-99BD-4A3AAE3FB344}" srcOrd="1" destOrd="0" presId="urn:microsoft.com/office/officeart/2018/2/layout/IconLabelList"/>
    <dgm:cxn modelId="{997C68D1-EE30-406A-998B-0AC28F3CAE33}" type="presParOf" srcId="{31B4F9F0-B568-4F66-A5CF-A780A4D92F0B}" destId="{AD968D6D-49FF-4070-B9C4-9E24F598CFC8}" srcOrd="2" destOrd="0" presId="urn:microsoft.com/office/officeart/2018/2/layout/IconLabelList"/>
    <dgm:cxn modelId="{BAFEB66D-42CD-4813-8B01-E6F8A64AED12}" type="presParOf" srcId="{3EBA6C63-3BD1-4462-86F6-75DBAF14D980}" destId="{520E5FC3-1FCC-4D01-8399-11257010AB33}" srcOrd="5" destOrd="0" presId="urn:microsoft.com/office/officeart/2018/2/layout/IconLabelList"/>
    <dgm:cxn modelId="{E3F044DB-92A5-4311-9447-25A5C1474CFB}" type="presParOf" srcId="{3EBA6C63-3BD1-4462-86F6-75DBAF14D980}" destId="{AF2AB642-4995-4C5A-B364-73092BF3BF81}" srcOrd="6" destOrd="0" presId="urn:microsoft.com/office/officeart/2018/2/layout/IconLabelList"/>
    <dgm:cxn modelId="{46FF2926-2879-4EFA-A060-92A20870BA2A}" type="presParOf" srcId="{AF2AB642-4995-4C5A-B364-73092BF3BF81}" destId="{121CFCBE-69A7-426D-9C22-6346DC71C94D}" srcOrd="0" destOrd="0" presId="urn:microsoft.com/office/officeart/2018/2/layout/IconLabelList"/>
    <dgm:cxn modelId="{CDD2E819-7F6C-4C71-9F2B-0F11D940190F}" type="presParOf" srcId="{AF2AB642-4995-4C5A-B364-73092BF3BF81}" destId="{D404FA83-1750-4F7D-9EBA-231D8B5F9B9C}" srcOrd="1" destOrd="0" presId="urn:microsoft.com/office/officeart/2018/2/layout/IconLabelList"/>
    <dgm:cxn modelId="{CABF9377-31FB-40DA-931E-F5A68F4FF6E3}" type="presParOf" srcId="{AF2AB642-4995-4C5A-B364-73092BF3BF81}" destId="{36E32FFA-6196-4DA4-990C-9FF6CD79CEA7}" srcOrd="2" destOrd="0" presId="urn:microsoft.com/office/officeart/2018/2/layout/IconLabelList"/>
    <dgm:cxn modelId="{94DFDE82-E004-4DEE-9B46-4584F7C1C932}" type="presParOf" srcId="{3EBA6C63-3BD1-4462-86F6-75DBAF14D980}" destId="{7F82F750-A7BE-448B-A1C4-60DFFCA7E2A0}" srcOrd="7" destOrd="0" presId="urn:microsoft.com/office/officeart/2018/2/layout/IconLabelList"/>
    <dgm:cxn modelId="{9FB3E934-1E26-4DCA-95EF-12BC4084F8FD}" type="presParOf" srcId="{3EBA6C63-3BD1-4462-86F6-75DBAF14D980}" destId="{FF11D5E7-2F0A-42E3-968C-0DFF2B259042}" srcOrd="8" destOrd="0" presId="urn:microsoft.com/office/officeart/2018/2/layout/IconLabelList"/>
    <dgm:cxn modelId="{AE3899AD-99D1-4A65-832E-74A6E84E37DD}" type="presParOf" srcId="{FF11D5E7-2F0A-42E3-968C-0DFF2B259042}" destId="{D1C1C124-16EC-4452-9327-D9D8E3E2B71D}" srcOrd="0" destOrd="0" presId="urn:microsoft.com/office/officeart/2018/2/layout/IconLabelList"/>
    <dgm:cxn modelId="{B2EDBAFF-1497-4466-ACCB-7F79DFF9D619}" type="presParOf" srcId="{FF11D5E7-2F0A-42E3-968C-0DFF2B259042}" destId="{23A0E513-641B-4370-A36E-E3986951A0EE}" srcOrd="1" destOrd="0" presId="urn:microsoft.com/office/officeart/2018/2/layout/IconLabelList"/>
    <dgm:cxn modelId="{33A71044-BC37-47E3-BBC7-E230C87EAF67}" type="presParOf" srcId="{FF11D5E7-2F0A-42E3-968C-0DFF2B259042}" destId="{127FCE35-D592-46A8-AA6E-37A6AFA2FFE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B9670-0C64-4611-845D-976E78F5507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0E6B325-0393-451F-807B-6F930346E277}">
      <dgm:prSet/>
      <dgm:spPr/>
      <dgm:t>
        <a:bodyPr/>
        <a:lstStyle/>
        <a:p>
          <a:pPr>
            <a:lnSpc>
              <a:spcPct val="100000"/>
            </a:lnSpc>
          </a:pPr>
          <a:r>
            <a:rPr lang="en-ZA" b="1" dirty="0"/>
            <a:t>Creational design patterns </a:t>
          </a:r>
          <a:r>
            <a:rPr lang="en-ZA" dirty="0"/>
            <a:t>deal with object creation mechanisms</a:t>
          </a:r>
          <a:endParaRPr lang="en-US" dirty="0"/>
        </a:p>
      </dgm:t>
    </dgm:pt>
    <dgm:pt modelId="{BDBE1F67-FD78-4EE6-A211-9D21C1AE79A2}" type="parTrans" cxnId="{C58DAC85-5BD0-4A6B-9DD3-E9829058406F}">
      <dgm:prSet/>
      <dgm:spPr/>
      <dgm:t>
        <a:bodyPr/>
        <a:lstStyle/>
        <a:p>
          <a:endParaRPr lang="en-US"/>
        </a:p>
      </dgm:t>
    </dgm:pt>
    <dgm:pt modelId="{0C5287C8-6590-46E2-93B2-AEC2C5567A6F}" type="sibTrans" cxnId="{C58DAC85-5BD0-4A6B-9DD3-E9829058406F}">
      <dgm:prSet/>
      <dgm:spPr/>
      <dgm:t>
        <a:bodyPr/>
        <a:lstStyle/>
        <a:p>
          <a:pPr>
            <a:lnSpc>
              <a:spcPct val="100000"/>
            </a:lnSpc>
          </a:pPr>
          <a:endParaRPr lang="en-US"/>
        </a:p>
      </dgm:t>
    </dgm:pt>
    <dgm:pt modelId="{60DCDC94-2A39-48D4-AD73-D18B48DDC101}">
      <dgm:prSet/>
      <dgm:spPr/>
      <dgm:t>
        <a:bodyPr/>
        <a:lstStyle/>
        <a:p>
          <a:pPr>
            <a:lnSpc>
              <a:spcPct val="100000"/>
            </a:lnSpc>
          </a:pPr>
          <a:r>
            <a:rPr lang="en-ZA" b="1" dirty="0"/>
            <a:t>Structural design patterns </a:t>
          </a:r>
          <a:r>
            <a:rPr lang="en-ZA" dirty="0"/>
            <a:t>deal with organising objects to form larger structures and provide new functionality</a:t>
          </a:r>
          <a:endParaRPr lang="en-US" dirty="0"/>
        </a:p>
      </dgm:t>
    </dgm:pt>
    <dgm:pt modelId="{81D00413-C611-4999-AB39-E035162A2CB6}" type="parTrans" cxnId="{A14B2507-C52B-4857-8172-3FD27C755FD4}">
      <dgm:prSet/>
      <dgm:spPr/>
      <dgm:t>
        <a:bodyPr/>
        <a:lstStyle/>
        <a:p>
          <a:endParaRPr lang="en-US"/>
        </a:p>
      </dgm:t>
    </dgm:pt>
    <dgm:pt modelId="{1C8A8B39-920A-4128-84BD-F6A84AE71F72}" type="sibTrans" cxnId="{A14B2507-C52B-4857-8172-3FD27C755FD4}">
      <dgm:prSet/>
      <dgm:spPr/>
      <dgm:t>
        <a:bodyPr/>
        <a:lstStyle/>
        <a:p>
          <a:pPr>
            <a:lnSpc>
              <a:spcPct val="100000"/>
            </a:lnSpc>
          </a:pPr>
          <a:endParaRPr lang="en-US"/>
        </a:p>
      </dgm:t>
    </dgm:pt>
    <dgm:pt modelId="{958F73E3-C9D3-412F-8B14-160C829BE618}">
      <dgm:prSet/>
      <dgm:spPr/>
      <dgm:t>
        <a:bodyPr/>
        <a:lstStyle/>
        <a:p>
          <a:pPr>
            <a:lnSpc>
              <a:spcPct val="100000"/>
            </a:lnSpc>
          </a:pPr>
          <a:r>
            <a:rPr lang="en-ZA" b="1" dirty="0"/>
            <a:t>Behavioural design patterns </a:t>
          </a:r>
          <a:r>
            <a:rPr lang="en-ZA" dirty="0"/>
            <a:t>deal with recognising and realising common communication patterns between objects</a:t>
          </a:r>
          <a:endParaRPr lang="en-US" dirty="0"/>
        </a:p>
      </dgm:t>
    </dgm:pt>
    <dgm:pt modelId="{0E9BD080-0343-49FD-A5A1-FCE3C194EBD7}" type="parTrans" cxnId="{973D52F4-B65F-4D43-BDF6-EEE7F4DAE16B}">
      <dgm:prSet/>
      <dgm:spPr/>
      <dgm:t>
        <a:bodyPr/>
        <a:lstStyle/>
        <a:p>
          <a:endParaRPr lang="en-US"/>
        </a:p>
      </dgm:t>
    </dgm:pt>
    <dgm:pt modelId="{90B0E40A-6849-46F9-ADCF-57F3B0807017}" type="sibTrans" cxnId="{973D52F4-B65F-4D43-BDF6-EEE7F4DAE16B}">
      <dgm:prSet/>
      <dgm:spPr/>
      <dgm:t>
        <a:bodyPr/>
        <a:lstStyle/>
        <a:p>
          <a:pPr>
            <a:lnSpc>
              <a:spcPct val="100000"/>
            </a:lnSpc>
          </a:pPr>
          <a:endParaRPr lang="en-US"/>
        </a:p>
      </dgm:t>
    </dgm:pt>
    <dgm:pt modelId="{DC99627D-11CC-4978-862E-D52D6E9BC205}">
      <dgm:prSet/>
      <dgm:spPr/>
      <dgm:t>
        <a:bodyPr/>
        <a:lstStyle/>
        <a:p>
          <a:pPr>
            <a:lnSpc>
              <a:spcPct val="100000"/>
            </a:lnSpc>
          </a:pPr>
          <a:r>
            <a:rPr lang="en-ZA" b="1" dirty="0"/>
            <a:t>Concurrency design patterns </a:t>
          </a:r>
          <a:r>
            <a:rPr lang="en-ZA" dirty="0"/>
            <a:t>deal with multi-threaded programs</a:t>
          </a:r>
          <a:endParaRPr lang="en-US" dirty="0"/>
        </a:p>
      </dgm:t>
    </dgm:pt>
    <dgm:pt modelId="{64F75B6F-2547-4BE6-9BC0-786F1A3CE9F4}" type="parTrans" cxnId="{519B298B-72E0-477D-8369-BC9A9B07D0BA}">
      <dgm:prSet/>
      <dgm:spPr/>
      <dgm:t>
        <a:bodyPr/>
        <a:lstStyle/>
        <a:p>
          <a:endParaRPr lang="en-US"/>
        </a:p>
      </dgm:t>
    </dgm:pt>
    <dgm:pt modelId="{BB890C02-4068-4DB2-914A-76FCD7CEA542}" type="sibTrans" cxnId="{519B298B-72E0-477D-8369-BC9A9B07D0BA}">
      <dgm:prSet/>
      <dgm:spPr/>
      <dgm:t>
        <a:bodyPr/>
        <a:lstStyle/>
        <a:p>
          <a:endParaRPr lang="en-US"/>
        </a:p>
      </dgm:t>
    </dgm:pt>
    <dgm:pt modelId="{42A6F363-8561-4FF6-A828-79BCBC7207AB}" type="pres">
      <dgm:prSet presAssocID="{F37B9670-0C64-4611-845D-976E78F55078}" presName="root" presStyleCnt="0">
        <dgm:presLayoutVars>
          <dgm:dir/>
          <dgm:resizeHandles val="exact"/>
        </dgm:presLayoutVars>
      </dgm:prSet>
      <dgm:spPr/>
    </dgm:pt>
    <dgm:pt modelId="{07655C09-7F45-4DCB-83E3-7F4EBBB41132}" type="pres">
      <dgm:prSet presAssocID="{F37B9670-0C64-4611-845D-976E78F55078}" presName="container" presStyleCnt="0">
        <dgm:presLayoutVars>
          <dgm:dir/>
          <dgm:resizeHandles val="exact"/>
        </dgm:presLayoutVars>
      </dgm:prSet>
      <dgm:spPr/>
    </dgm:pt>
    <dgm:pt modelId="{B5518796-ACAB-4067-B79B-5B4D6A10A4CA}" type="pres">
      <dgm:prSet presAssocID="{90E6B325-0393-451F-807B-6F930346E277}" presName="compNode" presStyleCnt="0"/>
      <dgm:spPr/>
    </dgm:pt>
    <dgm:pt modelId="{E2AAA776-F1B6-4275-B33A-7A47DF319E8D}" type="pres">
      <dgm:prSet presAssocID="{90E6B325-0393-451F-807B-6F930346E277}" presName="iconBgRect" presStyleLbl="bgShp" presStyleIdx="0" presStyleCnt="4"/>
      <dgm:spPr/>
    </dgm:pt>
    <dgm:pt modelId="{4A23D00C-0818-4521-A0AA-6AA6AB59415B}" type="pres">
      <dgm:prSet presAssocID="{90E6B325-0393-451F-807B-6F930346E2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1ACBBA74-40FE-4449-9906-D61E5C3E5BC7}" type="pres">
      <dgm:prSet presAssocID="{90E6B325-0393-451F-807B-6F930346E277}" presName="spaceRect" presStyleCnt="0"/>
      <dgm:spPr/>
    </dgm:pt>
    <dgm:pt modelId="{A3AA2165-7EF0-42E1-9E2E-44566BC91A6E}" type="pres">
      <dgm:prSet presAssocID="{90E6B325-0393-451F-807B-6F930346E277}" presName="textRect" presStyleLbl="revTx" presStyleIdx="0" presStyleCnt="4">
        <dgm:presLayoutVars>
          <dgm:chMax val="1"/>
          <dgm:chPref val="1"/>
        </dgm:presLayoutVars>
      </dgm:prSet>
      <dgm:spPr/>
    </dgm:pt>
    <dgm:pt modelId="{BCBC0AA2-5643-49ED-A6D3-9902B43B5655}" type="pres">
      <dgm:prSet presAssocID="{0C5287C8-6590-46E2-93B2-AEC2C5567A6F}" presName="sibTrans" presStyleLbl="sibTrans2D1" presStyleIdx="0" presStyleCnt="0"/>
      <dgm:spPr/>
    </dgm:pt>
    <dgm:pt modelId="{F612806B-55FD-4139-A43B-3AAC55795098}" type="pres">
      <dgm:prSet presAssocID="{60DCDC94-2A39-48D4-AD73-D18B48DDC101}" presName="compNode" presStyleCnt="0"/>
      <dgm:spPr/>
    </dgm:pt>
    <dgm:pt modelId="{E1F21695-ACEE-4842-999B-F5D04380008F}" type="pres">
      <dgm:prSet presAssocID="{60DCDC94-2A39-48D4-AD73-D18B48DDC101}" presName="iconBgRect" presStyleLbl="bgShp" presStyleIdx="1" presStyleCnt="4"/>
      <dgm:spPr/>
    </dgm:pt>
    <dgm:pt modelId="{F8A2DFB9-9A8C-438B-81ED-19ABED7F0DBF}" type="pres">
      <dgm:prSet presAssocID="{60DCDC94-2A39-48D4-AD73-D18B48DDC1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4658199F-AD56-411F-AAA9-409126C5909E}" type="pres">
      <dgm:prSet presAssocID="{60DCDC94-2A39-48D4-AD73-D18B48DDC101}" presName="spaceRect" presStyleCnt="0"/>
      <dgm:spPr/>
    </dgm:pt>
    <dgm:pt modelId="{06A7BEDF-85FE-450E-B5C4-1E6DAF9B45CB}" type="pres">
      <dgm:prSet presAssocID="{60DCDC94-2A39-48D4-AD73-D18B48DDC101}" presName="textRect" presStyleLbl="revTx" presStyleIdx="1" presStyleCnt="4">
        <dgm:presLayoutVars>
          <dgm:chMax val="1"/>
          <dgm:chPref val="1"/>
        </dgm:presLayoutVars>
      </dgm:prSet>
      <dgm:spPr/>
    </dgm:pt>
    <dgm:pt modelId="{38999CBB-B551-4BA8-BE0B-7C0BE4D78F92}" type="pres">
      <dgm:prSet presAssocID="{1C8A8B39-920A-4128-84BD-F6A84AE71F72}" presName="sibTrans" presStyleLbl="sibTrans2D1" presStyleIdx="0" presStyleCnt="0"/>
      <dgm:spPr/>
    </dgm:pt>
    <dgm:pt modelId="{212B858B-3B04-4DDC-B9ED-F8187063970E}" type="pres">
      <dgm:prSet presAssocID="{958F73E3-C9D3-412F-8B14-160C829BE618}" presName="compNode" presStyleCnt="0"/>
      <dgm:spPr/>
    </dgm:pt>
    <dgm:pt modelId="{3EEB1576-AEF9-4D0D-88E1-140AA5FDF08D}" type="pres">
      <dgm:prSet presAssocID="{958F73E3-C9D3-412F-8B14-160C829BE618}" presName="iconBgRect" presStyleLbl="bgShp" presStyleIdx="2" presStyleCnt="4"/>
      <dgm:spPr/>
    </dgm:pt>
    <dgm:pt modelId="{1A4DC374-44B2-4D17-8963-2160CCB3EE84}" type="pres">
      <dgm:prSet presAssocID="{958F73E3-C9D3-412F-8B14-160C829BE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58A99920-E3DF-4A07-963D-D2699521410F}" type="pres">
      <dgm:prSet presAssocID="{958F73E3-C9D3-412F-8B14-160C829BE618}" presName="spaceRect" presStyleCnt="0"/>
      <dgm:spPr/>
    </dgm:pt>
    <dgm:pt modelId="{9EE63254-84C4-4B4E-B194-5445A749FD4F}" type="pres">
      <dgm:prSet presAssocID="{958F73E3-C9D3-412F-8B14-160C829BE618}" presName="textRect" presStyleLbl="revTx" presStyleIdx="2" presStyleCnt="4">
        <dgm:presLayoutVars>
          <dgm:chMax val="1"/>
          <dgm:chPref val="1"/>
        </dgm:presLayoutVars>
      </dgm:prSet>
      <dgm:spPr/>
    </dgm:pt>
    <dgm:pt modelId="{6F42D06B-6A0C-48F7-9098-934381EE5714}" type="pres">
      <dgm:prSet presAssocID="{90B0E40A-6849-46F9-ADCF-57F3B0807017}" presName="sibTrans" presStyleLbl="sibTrans2D1" presStyleIdx="0" presStyleCnt="0"/>
      <dgm:spPr/>
    </dgm:pt>
    <dgm:pt modelId="{C7EA7DBD-75E1-4EFD-A316-A008EDD22B3A}" type="pres">
      <dgm:prSet presAssocID="{DC99627D-11CC-4978-862E-D52D6E9BC205}" presName="compNode" presStyleCnt="0"/>
      <dgm:spPr/>
    </dgm:pt>
    <dgm:pt modelId="{D1362847-C252-442F-B3C5-8F9D0B0E3DEA}" type="pres">
      <dgm:prSet presAssocID="{DC99627D-11CC-4978-862E-D52D6E9BC205}" presName="iconBgRect" presStyleLbl="bgShp" presStyleIdx="3" presStyleCnt="4"/>
      <dgm:spPr/>
    </dgm:pt>
    <dgm:pt modelId="{AA7FB99E-8DA8-4FE6-A7CD-C1696B900D1D}" type="pres">
      <dgm:prSet presAssocID="{DC99627D-11CC-4978-862E-D52D6E9BC2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AF48A4A0-9F84-4056-B05B-F6E7CBD7444E}" type="pres">
      <dgm:prSet presAssocID="{DC99627D-11CC-4978-862E-D52D6E9BC205}" presName="spaceRect" presStyleCnt="0"/>
      <dgm:spPr/>
    </dgm:pt>
    <dgm:pt modelId="{FAAF808D-C357-4081-A87B-09BF360E8FDD}" type="pres">
      <dgm:prSet presAssocID="{DC99627D-11CC-4978-862E-D52D6E9BC205}" presName="textRect" presStyleLbl="revTx" presStyleIdx="3" presStyleCnt="4">
        <dgm:presLayoutVars>
          <dgm:chMax val="1"/>
          <dgm:chPref val="1"/>
        </dgm:presLayoutVars>
      </dgm:prSet>
      <dgm:spPr/>
    </dgm:pt>
  </dgm:ptLst>
  <dgm:cxnLst>
    <dgm:cxn modelId="{A14B2507-C52B-4857-8172-3FD27C755FD4}" srcId="{F37B9670-0C64-4611-845D-976E78F55078}" destId="{60DCDC94-2A39-48D4-AD73-D18B48DDC101}" srcOrd="1" destOrd="0" parTransId="{81D00413-C611-4999-AB39-E035162A2CB6}" sibTransId="{1C8A8B39-920A-4128-84BD-F6A84AE71F72}"/>
    <dgm:cxn modelId="{E40ABB33-CF6E-4FFB-BD27-AC84280AAAFE}" type="presOf" srcId="{F37B9670-0C64-4611-845D-976E78F55078}" destId="{42A6F363-8561-4FF6-A828-79BCBC7207AB}" srcOrd="0" destOrd="0" presId="urn:microsoft.com/office/officeart/2018/2/layout/IconCircleList"/>
    <dgm:cxn modelId="{230BFD36-FA91-4D53-B9EB-ACEC82C4DDFD}" type="presOf" srcId="{60DCDC94-2A39-48D4-AD73-D18B48DDC101}" destId="{06A7BEDF-85FE-450E-B5C4-1E6DAF9B45CB}" srcOrd="0" destOrd="0" presId="urn:microsoft.com/office/officeart/2018/2/layout/IconCircleList"/>
    <dgm:cxn modelId="{EC75F159-535E-482A-BF11-16D0825CBC50}" type="presOf" srcId="{90E6B325-0393-451F-807B-6F930346E277}" destId="{A3AA2165-7EF0-42E1-9E2E-44566BC91A6E}" srcOrd="0" destOrd="0" presId="urn:microsoft.com/office/officeart/2018/2/layout/IconCircleList"/>
    <dgm:cxn modelId="{DEE1FB77-03AD-4A57-8F3A-7687AB61667E}" type="presOf" srcId="{1C8A8B39-920A-4128-84BD-F6A84AE71F72}" destId="{38999CBB-B551-4BA8-BE0B-7C0BE4D78F92}" srcOrd="0" destOrd="0" presId="urn:microsoft.com/office/officeart/2018/2/layout/IconCircleList"/>
    <dgm:cxn modelId="{22FE257A-99D5-4AB8-AC84-65E78BF5B89F}" type="presOf" srcId="{958F73E3-C9D3-412F-8B14-160C829BE618}" destId="{9EE63254-84C4-4B4E-B194-5445A749FD4F}" srcOrd="0" destOrd="0" presId="urn:microsoft.com/office/officeart/2018/2/layout/IconCircleList"/>
    <dgm:cxn modelId="{C58DAC85-5BD0-4A6B-9DD3-E9829058406F}" srcId="{F37B9670-0C64-4611-845D-976E78F55078}" destId="{90E6B325-0393-451F-807B-6F930346E277}" srcOrd="0" destOrd="0" parTransId="{BDBE1F67-FD78-4EE6-A211-9D21C1AE79A2}" sibTransId="{0C5287C8-6590-46E2-93B2-AEC2C5567A6F}"/>
    <dgm:cxn modelId="{519B298B-72E0-477D-8369-BC9A9B07D0BA}" srcId="{F37B9670-0C64-4611-845D-976E78F55078}" destId="{DC99627D-11CC-4978-862E-D52D6E9BC205}" srcOrd="3" destOrd="0" parTransId="{64F75B6F-2547-4BE6-9BC0-786F1A3CE9F4}" sibTransId="{BB890C02-4068-4DB2-914A-76FCD7CEA542}"/>
    <dgm:cxn modelId="{98DDEE92-D366-474A-825D-4C5B894B2AE0}" type="presOf" srcId="{90B0E40A-6849-46F9-ADCF-57F3B0807017}" destId="{6F42D06B-6A0C-48F7-9098-934381EE5714}" srcOrd="0" destOrd="0" presId="urn:microsoft.com/office/officeart/2018/2/layout/IconCircleList"/>
    <dgm:cxn modelId="{344644A1-877C-41DC-B0F7-E2757A7419E4}" type="presOf" srcId="{0C5287C8-6590-46E2-93B2-AEC2C5567A6F}" destId="{BCBC0AA2-5643-49ED-A6D3-9902B43B5655}" srcOrd="0" destOrd="0" presId="urn:microsoft.com/office/officeart/2018/2/layout/IconCircleList"/>
    <dgm:cxn modelId="{2AFA94C7-3D47-4AF3-ACB8-54A3E71A508A}" type="presOf" srcId="{DC99627D-11CC-4978-862E-D52D6E9BC205}" destId="{FAAF808D-C357-4081-A87B-09BF360E8FDD}" srcOrd="0" destOrd="0" presId="urn:microsoft.com/office/officeart/2018/2/layout/IconCircleList"/>
    <dgm:cxn modelId="{973D52F4-B65F-4D43-BDF6-EEE7F4DAE16B}" srcId="{F37B9670-0C64-4611-845D-976E78F55078}" destId="{958F73E3-C9D3-412F-8B14-160C829BE618}" srcOrd="2" destOrd="0" parTransId="{0E9BD080-0343-49FD-A5A1-FCE3C194EBD7}" sibTransId="{90B0E40A-6849-46F9-ADCF-57F3B0807017}"/>
    <dgm:cxn modelId="{93E675D9-9D75-4930-A8BA-2E373F93606D}" type="presParOf" srcId="{42A6F363-8561-4FF6-A828-79BCBC7207AB}" destId="{07655C09-7F45-4DCB-83E3-7F4EBBB41132}" srcOrd="0" destOrd="0" presId="urn:microsoft.com/office/officeart/2018/2/layout/IconCircleList"/>
    <dgm:cxn modelId="{B44C3AED-3555-4296-AA03-FB8D6CCF7ABC}" type="presParOf" srcId="{07655C09-7F45-4DCB-83E3-7F4EBBB41132}" destId="{B5518796-ACAB-4067-B79B-5B4D6A10A4CA}" srcOrd="0" destOrd="0" presId="urn:microsoft.com/office/officeart/2018/2/layout/IconCircleList"/>
    <dgm:cxn modelId="{84574373-1F83-40B5-BD36-7DA9097C5DA5}" type="presParOf" srcId="{B5518796-ACAB-4067-B79B-5B4D6A10A4CA}" destId="{E2AAA776-F1B6-4275-B33A-7A47DF319E8D}" srcOrd="0" destOrd="0" presId="urn:microsoft.com/office/officeart/2018/2/layout/IconCircleList"/>
    <dgm:cxn modelId="{6B6B6553-0A0D-4156-BDA6-61BCEA4C3433}" type="presParOf" srcId="{B5518796-ACAB-4067-B79B-5B4D6A10A4CA}" destId="{4A23D00C-0818-4521-A0AA-6AA6AB59415B}" srcOrd="1" destOrd="0" presId="urn:microsoft.com/office/officeart/2018/2/layout/IconCircleList"/>
    <dgm:cxn modelId="{07D70971-A6CC-4633-AB4E-FC762F8C51CF}" type="presParOf" srcId="{B5518796-ACAB-4067-B79B-5B4D6A10A4CA}" destId="{1ACBBA74-40FE-4449-9906-D61E5C3E5BC7}" srcOrd="2" destOrd="0" presId="urn:microsoft.com/office/officeart/2018/2/layout/IconCircleList"/>
    <dgm:cxn modelId="{4E7EF8CD-F860-4121-A527-CB93CCB32F52}" type="presParOf" srcId="{B5518796-ACAB-4067-B79B-5B4D6A10A4CA}" destId="{A3AA2165-7EF0-42E1-9E2E-44566BC91A6E}" srcOrd="3" destOrd="0" presId="urn:microsoft.com/office/officeart/2018/2/layout/IconCircleList"/>
    <dgm:cxn modelId="{B898EB9F-F7D4-4A03-BF25-A26008636CB6}" type="presParOf" srcId="{07655C09-7F45-4DCB-83E3-7F4EBBB41132}" destId="{BCBC0AA2-5643-49ED-A6D3-9902B43B5655}" srcOrd="1" destOrd="0" presId="urn:microsoft.com/office/officeart/2018/2/layout/IconCircleList"/>
    <dgm:cxn modelId="{86885FF3-F33E-433F-941B-098C05E2EE16}" type="presParOf" srcId="{07655C09-7F45-4DCB-83E3-7F4EBBB41132}" destId="{F612806B-55FD-4139-A43B-3AAC55795098}" srcOrd="2" destOrd="0" presId="urn:microsoft.com/office/officeart/2018/2/layout/IconCircleList"/>
    <dgm:cxn modelId="{DC92BDF7-903B-4DED-9DA5-0F625FCD1F3B}" type="presParOf" srcId="{F612806B-55FD-4139-A43B-3AAC55795098}" destId="{E1F21695-ACEE-4842-999B-F5D04380008F}" srcOrd="0" destOrd="0" presId="urn:microsoft.com/office/officeart/2018/2/layout/IconCircleList"/>
    <dgm:cxn modelId="{0945D9D6-70A5-403E-AB68-70BB5C43F97D}" type="presParOf" srcId="{F612806B-55FD-4139-A43B-3AAC55795098}" destId="{F8A2DFB9-9A8C-438B-81ED-19ABED7F0DBF}" srcOrd="1" destOrd="0" presId="urn:microsoft.com/office/officeart/2018/2/layout/IconCircleList"/>
    <dgm:cxn modelId="{C9C6D8A3-9F0A-4873-9EB9-3B251444FDC1}" type="presParOf" srcId="{F612806B-55FD-4139-A43B-3AAC55795098}" destId="{4658199F-AD56-411F-AAA9-409126C5909E}" srcOrd="2" destOrd="0" presId="urn:microsoft.com/office/officeart/2018/2/layout/IconCircleList"/>
    <dgm:cxn modelId="{D8208BE2-2D92-45C8-B84A-D0B1D4556EB1}" type="presParOf" srcId="{F612806B-55FD-4139-A43B-3AAC55795098}" destId="{06A7BEDF-85FE-450E-B5C4-1E6DAF9B45CB}" srcOrd="3" destOrd="0" presId="urn:microsoft.com/office/officeart/2018/2/layout/IconCircleList"/>
    <dgm:cxn modelId="{5D82247F-D34C-45FC-94EE-F205741A50D2}" type="presParOf" srcId="{07655C09-7F45-4DCB-83E3-7F4EBBB41132}" destId="{38999CBB-B551-4BA8-BE0B-7C0BE4D78F92}" srcOrd="3" destOrd="0" presId="urn:microsoft.com/office/officeart/2018/2/layout/IconCircleList"/>
    <dgm:cxn modelId="{1FDFDEB4-5D09-4F96-8395-97D574448C7F}" type="presParOf" srcId="{07655C09-7F45-4DCB-83E3-7F4EBBB41132}" destId="{212B858B-3B04-4DDC-B9ED-F8187063970E}" srcOrd="4" destOrd="0" presId="urn:microsoft.com/office/officeart/2018/2/layout/IconCircleList"/>
    <dgm:cxn modelId="{993F20C7-122A-4362-8CC6-21A68E9528D8}" type="presParOf" srcId="{212B858B-3B04-4DDC-B9ED-F8187063970E}" destId="{3EEB1576-AEF9-4D0D-88E1-140AA5FDF08D}" srcOrd="0" destOrd="0" presId="urn:microsoft.com/office/officeart/2018/2/layout/IconCircleList"/>
    <dgm:cxn modelId="{810AEBBB-9FC9-4A39-8B61-4D8422A99318}" type="presParOf" srcId="{212B858B-3B04-4DDC-B9ED-F8187063970E}" destId="{1A4DC374-44B2-4D17-8963-2160CCB3EE84}" srcOrd="1" destOrd="0" presId="urn:microsoft.com/office/officeart/2018/2/layout/IconCircleList"/>
    <dgm:cxn modelId="{9AAC86AF-7306-41A9-BD34-7E41C577F33D}" type="presParOf" srcId="{212B858B-3B04-4DDC-B9ED-F8187063970E}" destId="{58A99920-E3DF-4A07-963D-D2699521410F}" srcOrd="2" destOrd="0" presId="urn:microsoft.com/office/officeart/2018/2/layout/IconCircleList"/>
    <dgm:cxn modelId="{BAA7E6D9-5B12-4941-AAD9-FC8C6730C053}" type="presParOf" srcId="{212B858B-3B04-4DDC-B9ED-F8187063970E}" destId="{9EE63254-84C4-4B4E-B194-5445A749FD4F}" srcOrd="3" destOrd="0" presId="urn:microsoft.com/office/officeart/2018/2/layout/IconCircleList"/>
    <dgm:cxn modelId="{5AAC9010-0823-49B9-9A9F-2215B83EC730}" type="presParOf" srcId="{07655C09-7F45-4DCB-83E3-7F4EBBB41132}" destId="{6F42D06B-6A0C-48F7-9098-934381EE5714}" srcOrd="5" destOrd="0" presId="urn:microsoft.com/office/officeart/2018/2/layout/IconCircleList"/>
    <dgm:cxn modelId="{93590410-6012-4B44-B660-8F7CBACD502E}" type="presParOf" srcId="{07655C09-7F45-4DCB-83E3-7F4EBBB41132}" destId="{C7EA7DBD-75E1-4EFD-A316-A008EDD22B3A}" srcOrd="6" destOrd="0" presId="urn:microsoft.com/office/officeart/2018/2/layout/IconCircleList"/>
    <dgm:cxn modelId="{70DE9166-B01B-4B2A-966E-C939F92D307A}" type="presParOf" srcId="{C7EA7DBD-75E1-4EFD-A316-A008EDD22B3A}" destId="{D1362847-C252-442F-B3C5-8F9D0B0E3DEA}" srcOrd="0" destOrd="0" presId="urn:microsoft.com/office/officeart/2018/2/layout/IconCircleList"/>
    <dgm:cxn modelId="{CCA620C1-61E8-4AB2-8C1E-98A287D2FF38}" type="presParOf" srcId="{C7EA7DBD-75E1-4EFD-A316-A008EDD22B3A}" destId="{AA7FB99E-8DA8-4FE6-A7CD-C1696B900D1D}" srcOrd="1" destOrd="0" presId="urn:microsoft.com/office/officeart/2018/2/layout/IconCircleList"/>
    <dgm:cxn modelId="{284A76CC-0D4C-461C-9EE5-AB6D08E12193}" type="presParOf" srcId="{C7EA7DBD-75E1-4EFD-A316-A008EDD22B3A}" destId="{AF48A4A0-9F84-4056-B05B-F6E7CBD7444E}" srcOrd="2" destOrd="0" presId="urn:microsoft.com/office/officeart/2018/2/layout/IconCircleList"/>
    <dgm:cxn modelId="{70D82CB0-0454-463B-9BE4-B2B3DF592CDE}" type="presParOf" srcId="{C7EA7DBD-75E1-4EFD-A316-A008EDD22B3A}" destId="{FAAF808D-C357-4081-A87B-09BF360E8FD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ACAAD-38E3-44B9-8F0D-2BC256EAEE43}">
      <dsp:nvSpPr>
        <dsp:cNvPr id="0" name=""/>
        <dsp:cNvSpPr/>
      </dsp:nvSpPr>
      <dsp:spPr>
        <a:xfrm>
          <a:off x="546600" y="94514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A83D8A-1DF1-49CB-B32B-E1B1EBA8EEA3}">
      <dsp:nvSpPr>
        <dsp:cNvPr id="0" name=""/>
        <dsp:cNvSpPr/>
      </dsp:nvSpPr>
      <dsp:spPr>
        <a:xfrm>
          <a:off x="51600" y="20252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ZA" sz="1700" b="1" i="0" kern="1200"/>
            <a:t>S</a:t>
          </a:r>
          <a:r>
            <a:rPr lang="en-ZA" sz="1700" b="0" i="0" kern="1200"/>
            <a:t>ingle Responsibility Principle (SRP)</a:t>
          </a:r>
          <a:endParaRPr lang="en-US" sz="1700" kern="1200"/>
        </a:p>
      </dsp:txBody>
      <dsp:txXfrm>
        <a:off x="51600" y="2025215"/>
        <a:ext cx="1800000" cy="720000"/>
      </dsp:txXfrm>
    </dsp:sp>
    <dsp:sp modelId="{A58C98EC-6B95-41B7-8028-2198450E6E3E}">
      <dsp:nvSpPr>
        <dsp:cNvPr id="0" name=""/>
        <dsp:cNvSpPr/>
      </dsp:nvSpPr>
      <dsp:spPr>
        <a:xfrm>
          <a:off x="2661600" y="94514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64EFB-5CFF-44BD-AA67-AADC31115984}">
      <dsp:nvSpPr>
        <dsp:cNvPr id="0" name=""/>
        <dsp:cNvSpPr/>
      </dsp:nvSpPr>
      <dsp:spPr>
        <a:xfrm>
          <a:off x="2166600" y="20252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ZA" sz="1700" b="1" i="0" kern="1200"/>
            <a:t>O</a:t>
          </a:r>
          <a:r>
            <a:rPr lang="en-ZA" sz="1700" b="0" i="0" kern="1200"/>
            <a:t>pen-Closed Principle (OCP)</a:t>
          </a:r>
          <a:endParaRPr lang="en-US" sz="1700" kern="1200"/>
        </a:p>
      </dsp:txBody>
      <dsp:txXfrm>
        <a:off x="2166600" y="2025215"/>
        <a:ext cx="1800000" cy="720000"/>
      </dsp:txXfrm>
    </dsp:sp>
    <dsp:sp modelId="{6F1374DE-17C0-4CBA-8F4F-892DC8309D4B}">
      <dsp:nvSpPr>
        <dsp:cNvPr id="0" name=""/>
        <dsp:cNvSpPr/>
      </dsp:nvSpPr>
      <dsp:spPr>
        <a:xfrm>
          <a:off x="4776600" y="94514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68D6D-49FF-4070-B9C4-9E24F598CFC8}">
      <dsp:nvSpPr>
        <dsp:cNvPr id="0" name=""/>
        <dsp:cNvSpPr/>
      </dsp:nvSpPr>
      <dsp:spPr>
        <a:xfrm>
          <a:off x="4281600" y="20252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ZA" sz="1700" b="1" i="0" kern="1200"/>
            <a:t>L</a:t>
          </a:r>
          <a:r>
            <a:rPr lang="en-ZA" sz="1700" b="0" i="0" kern="1200"/>
            <a:t>iskov Substitution Principle (LSP)</a:t>
          </a:r>
          <a:endParaRPr lang="en-US" sz="1700" kern="1200"/>
        </a:p>
      </dsp:txBody>
      <dsp:txXfrm>
        <a:off x="4281600" y="2025215"/>
        <a:ext cx="1800000" cy="720000"/>
      </dsp:txXfrm>
    </dsp:sp>
    <dsp:sp modelId="{121CFCBE-69A7-426D-9C22-6346DC71C94D}">
      <dsp:nvSpPr>
        <dsp:cNvPr id="0" name=""/>
        <dsp:cNvSpPr/>
      </dsp:nvSpPr>
      <dsp:spPr>
        <a:xfrm>
          <a:off x="6891600" y="94514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32FFA-6196-4DA4-990C-9FF6CD79CEA7}">
      <dsp:nvSpPr>
        <dsp:cNvPr id="0" name=""/>
        <dsp:cNvSpPr/>
      </dsp:nvSpPr>
      <dsp:spPr>
        <a:xfrm>
          <a:off x="6396600" y="20252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ZA" sz="1700" b="1" i="0" kern="1200"/>
            <a:t>I</a:t>
          </a:r>
          <a:r>
            <a:rPr lang="en-ZA" sz="1700" b="0" i="0" kern="1200"/>
            <a:t>nterface Segregation Principle (ISP)</a:t>
          </a:r>
          <a:endParaRPr lang="en-US" sz="1700" kern="1200"/>
        </a:p>
      </dsp:txBody>
      <dsp:txXfrm>
        <a:off x="6396600" y="2025215"/>
        <a:ext cx="1800000" cy="720000"/>
      </dsp:txXfrm>
    </dsp:sp>
    <dsp:sp modelId="{D1C1C124-16EC-4452-9327-D9D8E3E2B71D}">
      <dsp:nvSpPr>
        <dsp:cNvPr id="0" name=""/>
        <dsp:cNvSpPr/>
      </dsp:nvSpPr>
      <dsp:spPr>
        <a:xfrm>
          <a:off x="9006600" y="94514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FCE35-D592-46A8-AA6E-37A6AFA2FFEE}">
      <dsp:nvSpPr>
        <dsp:cNvPr id="0" name=""/>
        <dsp:cNvSpPr/>
      </dsp:nvSpPr>
      <dsp:spPr>
        <a:xfrm>
          <a:off x="8511600" y="202521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ZA" sz="1700" b="1" i="0" kern="1200"/>
            <a:t>D</a:t>
          </a:r>
          <a:r>
            <a:rPr lang="en-ZA" sz="1700" b="0" i="0" kern="1200"/>
            <a:t>ependency Inversion Principle (DIP)</a:t>
          </a:r>
          <a:endParaRPr lang="en-US" sz="1700" kern="1200"/>
        </a:p>
      </dsp:txBody>
      <dsp:txXfrm>
        <a:off x="8511600" y="202521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AA776-F1B6-4275-B33A-7A47DF319E8D}">
      <dsp:nvSpPr>
        <dsp:cNvPr id="0" name=""/>
        <dsp:cNvSpPr/>
      </dsp:nvSpPr>
      <dsp:spPr>
        <a:xfrm>
          <a:off x="186498" y="81223"/>
          <a:ext cx="1322579" cy="13225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3D00C-0818-4521-A0AA-6AA6AB59415B}">
      <dsp:nvSpPr>
        <dsp:cNvPr id="0" name=""/>
        <dsp:cNvSpPr/>
      </dsp:nvSpPr>
      <dsp:spPr>
        <a:xfrm>
          <a:off x="464240" y="358964"/>
          <a:ext cx="767096" cy="767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AA2165-7EF0-42E1-9E2E-44566BC91A6E}">
      <dsp:nvSpPr>
        <dsp:cNvPr id="0" name=""/>
        <dsp:cNvSpPr/>
      </dsp:nvSpPr>
      <dsp:spPr>
        <a:xfrm>
          <a:off x="1792488" y="81223"/>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b="1" kern="1200" dirty="0"/>
            <a:t>Creational design patterns </a:t>
          </a:r>
          <a:r>
            <a:rPr lang="en-ZA" sz="1700" kern="1200" dirty="0"/>
            <a:t>deal with object creation mechanisms</a:t>
          </a:r>
          <a:endParaRPr lang="en-US" sz="1700" kern="1200" dirty="0"/>
        </a:p>
      </dsp:txBody>
      <dsp:txXfrm>
        <a:off x="1792488" y="81223"/>
        <a:ext cx="3117509" cy="1322579"/>
      </dsp:txXfrm>
    </dsp:sp>
    <dsp:sp modelId="{E1F21695-ACEE-4842-999B-F5D04380008F}">
      <dsp:nvSpPr>
        <dsp:cNvPr id="0" name=""/>
        <dsp:cNvSpPr/>
      </dsp:nvSpPr>
      <dsp:spPr>
        <a:xfrm>
          <a:off x="5453201" y="81223"/>
          <a:ext cx="1322579" cy="13225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2DFB9-9A8C-438B-81ED-19ABED7F0DBF}">
      <dsp:nvSpPr>
        <dsp:cNvPr id="0" name=""/>
        <dsp:cNvSpPr/>
      </dsp:nvSpPr>
      <dsp:spPr>
        <a:xfrm>
          <a:off x="5730943" y="358964"/>
          <a:ext cx="767096" cy="767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7BEDF-85FE-450E-B5C4-1E6DAF9B45CB}">
      <dsp:nvSpPr>
        <dsp:cNvPr id="0" name=""/>
        <dsp:cNvSpPr/>
      </dsp:nvSpPr>
      <dsp:spPr>
        <a:xfrm>
          <a:off x="7059191" y="81223"/>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b="1" kern="1200" dirty="0"/>
            <a:t>Structural design patterns </a:t>
          </a:r>
          <a:r>
            <a:rPr lang="en-ZA" sz="1700" kern="1200" dirty="0"/>
            <a:t>deal with organising objects to form larger structures and provide new functionality</a:t>
          </a:r>
          <a:endParaRPr lang="en-US" sz="1700" kern="1200" dirty="0"/>
        </a:p>
      </dsp:txBody>
      <dsp:txXfrm>
        <a:off x="7059191" y="81223"/>
        <a:ext cx="3117509" cy="1322579"/>
      </dsp:txXfrm>
    </dsp:sp>
    <dsp:sp modelId="{3EEB1576-AEF9-4D0D-88E1-140AA5FDF08D}">
      <dsp:nvSpPr>
        <dsp:cNvPr id="0" name=""/>
        <dsp:cNvSpPr/>
      </dsp:nvSpPr>
      <dsp:spPr>
        <a:xfrm>
          <a:off x="186498" y="1978854"/>
          <a:ext cx="1322579" cy="13225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DC374-44B2-4D17-8963-2160CCB3EE84}">
      <dsp:nvSpPr>
        <dsp:cNvPr id="0" name=""/>
        <dsp:cNvSpPr/>
      </dsp:nvSpPr>
      <dsp:spPr>
        <a:xfrm>
          <a:off x="464240" y="2256596"/>
          <a:ext cx="767096" cy="767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63254-84C4-4B4E-B194-5445A749FD4F}">
      <dsp:nvSpPr>
        <dsp:cNvPr id="0" name=""/>
        <dsp:cNvSpPr/>
      </dsp:nvSpPr>
      <dsp:spPr>
        <a:xfrm>
          <a:off x="1792488" y="1978854"/>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b="1" kern="1200" dirty="0"/>
            <a:t>Behavioural design patterns </a:t>
          </a:r>
          <a:r>
            <a:rPr lang="en-ZA" sz="1700" kern="1200" dirty="0"/>
            <a:t>deal with recognising and realising common communication patterns between objects</a:t>
          </a:r>
          <a:endParaRPr lang="en-US" sz="1700" kern="1200" dirty="0"/>
        </a:p>
      </dsp:txBody>
      <dsp:txXfrm>
        <a:off x="1792488" y="1978854"/>
        <a:ext cx="3117509" cy="1322579"/>
      </dsp:txXfrm>
    </dsp:sp>
    <dsp:sp modelId="{D1362847-C252-442F-B3C5-8F9D0B0E3DEA}">
      <dsp:nvSpPr>
        <dsp:cNvPr id="0" name=""/>
        <dsp:cNvSpPr/>
      </dsp:nvSpPr>
      <dsp:spPr>
        <a:xfrm>
          <a:off x="5453201" y="1978854"/>
          <a:ext cx="1322579" cy="132257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FB99E-8DA8-4FE6-A7CD-C1696B900D1D}">
      <dsp:nvSpPr>
        <dsp:cNvPr id="0" name=""/>
        <dsp:cNvSpPr/>
      </dsp:nvSpPr>
      <dsp:spPr>
        <a:xfrm>
          <a:off x="5730943" y="2256596"/>
          <a:ext cx="767096" cy="767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F808D-C357-4081-A87B-09BF360E8FDD}">
      <dsp:nvSpPr>
        <dsp:cNvPr id="0" name=""/>
        <dsp:cNvSpPr/>
      </dsp:nvSpPr>
      <dsp:spPr>
        <a:xfrm>
          <a:off x="7059191" y="1978854"/>
          <a:ext cx="3117509" cy="1322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ZA" sz="1700" b="1" kern="1200" dirty="0"/>
            <a:t>Concurrency design patterns </a:t>
          </a:r>
          <a:r>
            <a:rPr lang="en-ZA" sz="1700" kern="1200" dirty="0"/>
            <a:t>deal with multi-threaded programs</a:t>
          </a:r>
          <a:endParaRPr lang="en-US" sz="1700" kern="1200" dirty="0"/>
        </a:p>
      </dsp:txBody>
      <dsp:txXfrm>
        <a:off x="7059191" y="1978854"/>
        <a:ext cx="3117509" cy="13225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8688B-BB0A-7C4B-94E3-C6CDCD547D91}"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B3177-22AF-A849-B10B-ED061947AE2A}" type="slidenum">
              <a:rPr lang="en-US" smtClean="0"/>
              <a:t>‹#›</a:t>
            </a:fld>
            <a:endParaRPr lang="en-US"/>
          </a:p>
        </p:txBody>
      </p:sp>
    </p:spTree>
    <p:extLst>
      <p:ext uri="{BB962C8B-B14F-4D97-AF65-F5344CB8AC3E}">
        <p14:creationId xmlns:p14="http://schemas.microsoft.com/office/powerpoint/2010/main" val="36656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latin typeface="Arial"/>
                <a:cs typeface="Arial"/>
              </a:rPr>
              <a:t>Change</a:t>
            </a:r>
            <a:r>
              <a:rPr lang="en-ZA" sz="1200" spc="-45" dirty="0">
                <a:latin typeface="Arial"/>
                <a:cs typeface="Arial"/>
              </a:rPr>
              <a:t> </a:t>
            </a:r>
            <a:r>
              <a:rPr lang="en-ZA" sz="1200" dirty="0">
                <a:latin typeface="Arial"/>
                <a:cs typeface="Arial"/>
              </a:rPr>
              <a:t>may</a:t>
            </a:r>
            <a:r>
              <a:rPr lang="en-ZA" sz="1200" spc="-30" dirty="0">
                <a:latin typeface="Arial"/>
                <a:cs typeface="Arial"/>
              </a:rPr>
              <a:t> </a:t>
            </a:r>
            <a:r>
              <a:rPr lang="en-ZA" sz="1200" dirty="0">
                <a:latin typeface="Arial"/>
                <a:cs typeface="Arial"/>
              </a:rPr>
              <a:t>be</a:t>
            </a:r>
            <a:r>
              <a:rPr lang="en-ZA" sz="1200" spc="-40" dirty="0">
                <a:latin typeface="Arial"/>
                <a:cs typeface="Arial"/>
              </a:rPr>
              <a:t> </a:t>
            </a:r>
            <a:r>
              <a:rPr lang="en-ZA" sz="1200" dirty="0">
                <a:latin typeface="Arial"/>
                <a:cs typeface="Arial"/>
              </a:rPr>
              <a:t>triggered</a:t>
            </a:r>
            <a:r>
              <a:rPr lang="en-ZA" sz="1200" spc="-40" dirty="0">
                <a:latin typeface="Arial"/>
                <a:cs typeface="Arial"/>
              </a:rPr>
              <a:t> </a:t>
            </a:r>
            <a:r>
              <a:rPr lang="en-ZA" sz="1200" dirty="0">
                <a:latin typeface="Arial"/>
                <a:cs typeface="Arial"/>
              </a:rPr>
              <a:t>by</a:t>
            </a:r>
            <a:r>
              <a:rPr lang="en-ZA" sz="1200" spc="-45" dirty="0">
                <a:latin typeface="Arial"/>
                <a:cs typeface="Arial"/>
              </a:rPr>
              <a:t> </a:t>
            </a:r>
            <a:r>
              <a:rPr lang="en-ZA" sz="1200" dirty="0">
                <a:latin typeface="Arial"/>
                <a:cs typeface="Arial"/>
              </a:rPr>
              <a:t>changing</a:t>
            </a:r>
            <a:r>
              <a:rPr lang="en-ZA" sz="1200" spc="-40" dirty="0">
                <a:latin typeface="Arial"/>
                <a:cs typeface="Arial"/>
              </a:rPr>
              <a:t> </a:t>
            </a:r>
            <a:r>
              <a:rPr lang="en-ZA" sz="1200" dirty="0">
                <a:latin typeface="Arial"/>
                <a:cs typeface="Arial"/>
              </a:rPr>
              <a:t>business</a:t>
            </a:r>
            <a:r>
              <a:rPr lang="en-ZA" sz="1200" spc="-40" dirty="0">
                <a:latin typeface="Arial"/>
                <a:cs typeface="Arial"/>
              </a:rPr>
              <a:t> </a:t>
            </a:r>
            <a:r>
              <a:rPr lang="en-ZA" sz="1200" dirty="0">
                <a:latin typeface="Arial"/>
                <a:cs typeface="Arial"/>
              </a:rPr>
              <a:t>environment</a:t>
            </a:r>
            <a:r>
              <a:rPr lang="en-ZA" sz="1200" spc="-30" dirty="0">
                <a:latin typeface="Arial"/>
                <a:cs typeface="Arial"/>
              </a:rPr>
              <a:t> </a:t>
            </a:r>
            <a:r>
              <a:rPr lang="en-ZA" sz="1200" dirty="0">
                <a:latin typeface="Arial"/>
                <a:cs typeface="Arial"/>
              </a:rPr>
              <a:t>or</a:t>
            </a:r>
            <a:r>
              <a:rPr lang="en-ZA" sz="1200" spc="-35" dirty="0">
                <a:latin typeface="Arial"/>
                <a:cs typeface="Arial"/>
              </a:rPr>
              <a:t> </a:t>
            </a:r>
            <a:r>
              <a:rPr lang="en-ZA" sz="1200" dirty="0">
                <a:latin typeface="Arial"/>
                <a:cs typeface="Arial"/>
              </a:rPr>
              <a:t>by</a:t>
            </a:r>
            <a:r>
              <a:rPr lang="en-ZA" sz="1200" spc="-40" dirty="0">
                <a:latin typeface="Arial"/>
                <a:cs typeface="Arial"/>
              </a:rPr>
              <a:t> </a:t>
            </a:r>
            <a:r>
              <a:rPr lang="en-ZA" sz="1200" spc="-10" dirty="0">
                <a:latin typeface="Arial"/>
                <a:cs typeface="Arial"/>
              </a:rPr>
              <a:t>deciding </a:t>
            </a:r>
            <a:r>
              <a:rPr lang="en-ZA" sz="1200" dirty="0">
                <a:latin typeface="Arial"/>
                <a:cs typeface="Arial"/>
              </a:rPr>
              <a:t>to</a:t>
            </a:r>
            <a:r>
              <a:rPr lang="en-ZA" sz="1200" spc="-35" dirty="0">
                <a:latin typeface="Arial"/>
                <a:cs typeface="Arial"/>
              </a:rPr>
              <a:t> </a:t>
            </a:r>
            <a:r>
              <a:rPr lang="en-ZA" sz="1200" dirty="0">
                <a:latin typeface="Arial"/>
                <a:cs typeface="Arial"/>
              </a:rPr>
              <a:t>refactor</a:t>
            </a:r>
            <a:r>
              <a:rPr lang="en-ZA" sz="1200" spc="-30" dirty="0">
                <a:latin typeface="Arial"/>
                <a:cs typeface="Arial"/>
              </a:rPr>
              <a:t> </a:t>
            </a:r>
            <a:r>
              <a:rPr lang="en-ZA" sz="1200" dirty="0">
                <a:latin typeface="Arial"/>
                <a:cs typeface="Arial"/>
              </a:rPr>
              <a:t>classes</a:t>
            </a:r>
            <a:r>
              <a:rPr lang="en-ZA" sz="1200" spc="-35" dirty="0">
                <a:latin typeface="Arial"/>
                <a:cs typeface="Arial"/>
              </a:rPr>
              <a:t> </a:t>
            </a:r>
            <a:r>
              <a:rPr lang="en-ZA" sz="1200" dirty="0">
                <a:latin typeface="Arial"/>
                <a:cs typeface="Arial"/>
              </a:rPr>
              <a:t>that</a:t>
            </a:r>
            <a:r>
              <a:rPr lang="en-ZA" sz="1200" spc="-20" dirty="0">
                <a:latin typeface="Arial"/>
                <a:cs typeface="Arial"/>
              </a:rPr>
              <a:t> </a:t>
            </a:r>
            <a:r>
              <a:rPr lang="en-ZA" sz="1200" dirty="0">
                <a:latin typeface="Arial"/>
                <a:cs typeface="Arial"/>
              </a:rPr>
              <a:t>are</a:t>
            </a:r>
            <a:r>
              <a:rPr lang="en-ZA" sz="1200" spc="-30" dirty="0">
                <a:latin typeface="Arial"/>
                <a:cs typeface="Arial"/>
              </a:rPr>
              <a:t> </a:t>
            </a:r>
            <a:r>
              <a:rPr lang="en-ZA" sz="1200" dirty="0">
                <a:latin typeface="Arial"/>
                <a:cs typeface="Arial"/>
              </a:rPr>
              <a:t>deemed</a:t>
            </a:r>
            <a:r>
              <a:rPr lang="en-ZA" sz="1200" spc="-35" dirty="0">
                <a:latin typeface="Arial"/>
                <a:cs typeface="Arial"/>
              </a:rPr>
              <a:t> </a:t>
            </a:r>
            <a:r>
              <a:rPr lang="en-ZA" sz="1200" dirty="0">
                <a:latin typeface="Arial"/>
                <a:cs typeface="Arial"/>
              </a:rPr>
              <a:t>potentially</a:t>
            </a:r>
            <a:r>
              <a:rPr lang="en-ZA" sz="1200" spc="-20" dirty="0">
                <a:latin typeface="Arial"/>
                <a:cs typeface="Arial"/>
              </a:rPr>
              <a:t> </a:t>
            </a:r>
            <a:r>
              <a:rPr lang="en-ZA" sz="1200" spc="-10" dirty="0">
                <a:latin typeface="Arial"/>
                <a:cs typeface="Arial"/>
              </a:rPr>
              <a:t>problematic</a:t>
            </a:r>
            <a:endParaRPr lang="en-ZA" sz="1200"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10</a:t>
            </a:fld>
            <a:endParaRPr lang="en-US"/>
          </a:p>
        </p:txBody>
      </p:sp>
    </p:spTree>
    <p:extLst>
      <p:ext uri="{BB962C8B-B14F-4D97-AF65-F5344CB8AC3E}">
        <p14:creationId xmlns:p14="http://schemas.microsoft.com/office/powerpoint/2010/main" val="279766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do when you need to data again to compare</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30</a:t>
            </a:fld>
            <a:endParaRPr lang="en-US"/>
          </a:p>
        </p:txBody>
      </p:sp>
    </p:spTree>
    <p:extLst>
      <p:ext uri="{BB962C8B-B14F-4D97-AF65-F5344CB8AC3E}">
        <p14:creationId xmlns:p14="http://schemas.microsoft.com/office/powerpoint/2010/main" val="62080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situations, we’d want to create clones or copies. Making the OG a prototype from which others are made. </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31</a:t>
            </a:fld>
            <a:endParaRPr lang="en-US"/>
          </a:p>
        </p:txBody>
      </p:sp>
    </p:spTree>
    <p:extLst>
      <p:ext uri="{BB962C8B-B14F-4D97-AF65-F5344CB8AC3E}">
        <p14:creationId xmlns:p14="http://schemas.microsoft.com/office/powerpoint/2010/main" val="880688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444444"/>
                </a:solidFill>
                <a:effectLst/>
                <a:highlight>
                  <a:srgbClr val="FFFFFF"/>
                </a:highlight>
                <a:latin typeface="PT Sans" panose="020B0503020203020204" pitchFamily="34" charset="77"/>
              </a:rPr>
              <a:t>Say you have an object, and you want to create an exact copy of it. How would you do it? First, you have to create a new object of the same class. Then you have to go through all the fields of the original object and copy their values over to the new object.</a:t>
            </a:r>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32</a:t>
            </a:fld>
            <a:endParaRPr lang="en-US"/>
          </a:p>
        </p:txBody>
      </p:sp>
    </p:spTree>
    <p:extLst>
      <p:ext uri="{BB962C8B-B14F-4D97-AF65-F5344CB8AC3E}">
        <p14:creationId xmlns:p14="http://schemas.microsoft.com/office/powerpoint/2010/main" val="411583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we’ve got some terms. </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33</a:t>
            </a:fld>
            <a:endParaRPr lang="en-US"/>
          </a:p>
        </p:txBody>
      </p:sp>
    </p:spTree>
    <p:extLst>
      <p:ext uri="{BB962C8B-B14F-4D97-AF65-F5344CB8AC3E}">
        <p14:creationId xmlns:p14="http://schemas.microsoft.com/office/powerpoint/2010/main" val="4172704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Prototype is the interface or abstract class that defines a method to clone an object. </a:t>
            </a:r>
          </a:p>
          <a:p>
            <a:r>
              <a:rPr lang="en-US" dirty="0"/>
              <a:t>Concrete Prototype : any class implementing the prototype (has a </a:t>
            </a:r>
            <a:r>
              <a:rPr lang="en-US" dirty="0" err="1"/>
              <a:t>waty</a:t>
            </a:r>
            <a:r>
              <a:rPr lang="en-US" dirty="0"/>
              <a:t> to copy itself) – can be deep or shallow copy</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34</a:t>
            </a:fld>
            <a:endParaRPr lang="en-US"/>
          </a:p>
        </p:txBody>
      </p:sp>
    </p:spTree>
    <p:extLst>
      <p:ext uri="{BB962C8B-B14F-4D97-AF65-F5344CB8AC3E}">
        <p14:creationId xmlns:p14="http://schemas.microsoft.com/office/powerpoint/2010/main" val="3961946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 is prototypical in nature. C# has </a:t>
            </a:r>
            <a:r>
              <a:rPr lang="en-US" dirty="0" err="1"/>
              <a:t>ICloneable</a:t>
            </a:r>
            <a:r>
              <a:rPr lang="en-US" dirty="0"/>
              <a:t> &amp; </a:t>
            </a:r>
            <a:r>
              <a:rPr lang="en-US" dirty="0" err="1"/>
              <a:t>MemberwiseClone</a:t>
            </a:r>
            <a:endParaRPr lang="en-US" dirty="0"/>
          </a:p>
          <a:p>
            <a:r>
              <a:rPr lang="en-US" dirty="0"/>
              <a:t>Java gas </a:t>
            </a:r>
            <a:r>
              <a:rPr lang="en-US" dirty="0" err="1"/>
              <a:t>Clobale</a:t>
            </a:r>
            <a:r>
              <a:rPr lang="en-US" dirty="0"/>
              <a:t> &amp; clone </a:t>
            </a:r>
          </a:p>
        </p:txBody>
      </p:sp>
      <p:sp>
        <p:nvSpPr>
          <p:cNvPr id="4" name="Slide Number Placeholder 3"/>
          <p:cNvSpPr>
            <a:spLocks noGrp="1"/>
          </p:cNvSpPr>
          <p:nvPr>
            <p:ph type="sldNum" sz="quarter" idx="5"/>
          </p:nvPr>
        </p:nvSpPr>
        <p:spPr/>
        <p:txBody>
          <a:bodyPr/>
          <a:lstStyle/>
          <a:p>
            <a:fld id="{5EBB3177-22AF-A849-B10B-ED061947AE2A}" type="slidenum">
              <a:rPr lang="en-US" smtClean="0"/>
              <a:t>35</a:t>
            </a:fld>
            <a:endParaRPr lang="en-US"/>
          </a:p>
        </p:txBody>
      </p:sp>
    </p:spTree>
    <p:extLst>
      <p:ext uri="{BB962C8B-B14F-4D97-AF65-F5344CB8AC3E}">
        <p14:creationId xmlns:p14="http://schemas.microsoft.com/office/powerpoint/2010/main" val="1148171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we’re writing software to open a new bank account. Each account has different requirements. We are a professionals bank like </a:t>
            </a:r>
            <a:r>
              <a:rPr lang="en-US" dirty="0" err="1"/>
              <a:t>investech</a:t>
            </a:r>
            <a:r>
              <a:rPr lang="en-US" dirty="0"/>
              <a:t> so we need age, occupation etc. </a:t>
            </a:r>
          </a:p>
          <a:p>
            <a:endParaRPr lang="en-US" dirty="0"/>
          </a:p>
          <a:p>
            <a:r>
              <a:rPr lang="en-US" dirty="0"/>
              <a:t>Problems here include the fact that there's tight coupling of client (the part of the code creating accounts) and the low-level </a:t>
            </a:r>
            <a:r>
              <a:rPr lang="en-US" dirty="0" err="1"/>
              <a:t>implentation</a:t>
            </a:r>
            <a:r>
              <a:rPr lang="en-US" dirty="0"/>
              <a:t> of different acc creations. </a:t>
            </a:r>
            <a:r>
              <a:rPr lang="en-US" dirty="0" err="1"/>
              <a:t>ie</a:t>
            </a:r>
            <a:r>
              <a:rPr lang="en-US" dirty="0"/>
              <a:t>: To add a new account type, we need to update the client and implement specific rules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we could move that responsibility away from the client and let the client just call </a:t>
            </a:r>
            <a:r>
              <a:rPr lang="en-US" dirty="0" err="1"/>
              <a:t>createAccount</a:t>
            </a:r>
            <a:r>
              <a:rPr lang="en-US" dirty="0"/>
              <a:t>. </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40</a:t>
            </a:fld>
            <a:endParaRPr lang="en-US"/>
          </a:p>
        </p:txBody>
      </p:sp>
    </p:spTree>
    <p:extLst>
      <p:ext uri="{BB962C8B-B14F-4D97-AF65-F5344CB8AC3E}">
        <p14:creationId xmlns:p14="http://schemas.microsoft.com/office/powerpoint/2010/main" val="344006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could move that responsibility away from the client and let the client just call </a:t>
            </a:r>
            <a:r>
              <a:rPr lang="en-US" dirty="0" err="1"/>
              <a:t>createAccount</a:t>
            </a:r>
            <a:r>
              <a:rPr lang="en-US" dirty="0"/>
              <a:t>. </a:t>
            </a:r>
          </a:p>
          <a:p>
            <a:endParaRPr lang="en-US" dirty="0"/>
          </a:p>
          <a:p>
            <a:r>
              <a:rPr lang="en-US" dirty="0"/>
              <a:t>Why is this even useful? Let’s look at a different example. Let’s take cars We need to build code that gets a car and does something with it. We don’t know what that car because there’s a new model each time. We could load those </a:t>
            </a:r>
            <a:r>
              <a:rPr lang="en-US" dirty="0" err="1"/>
              <a:t>carTypes</a:t>
            </a:r>
            <a:r>
              <a:rPr lang="en-US" dirty="0"/>
              <a:t> </a:t>
            </a:r>
            <a:r>
              <a:rPr lang="en-US" dirty="0" err="1"/>
              <a:t>dyanmicall</a:t>
            </a:r>
            <a:r>
              <a:rPr lang="en-US" dirty="0"/>
              <a:t> and at run time, control the car with the factory pattern. And this is how</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41</a:t>
            </a:fld>
            <a:endParaRPr lang="en-US"/>
          </a:p>
        </p:txBody>
      </p:sp>
    </p:spTree>
    <p:extLst>
      <p:ext uri="{BB962C8B-B14F-4D97-AF65-F5344CB8AC3E}">
        <p14:creationId xmlns:p14="http://schemas.microsoft.com/office/powerpoint/2010/main" val="407972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carName</a:t>
            </a:r>
            <a:r>
              <a:rPr lang="en-US" dirty="0"/>
              <a:t> is passed from console. We’ve delegated creation of that car.</a:t>
            </a:r>
          </a:p>
          <a:p>
            <a:r>
              <a:rPr lang="en-US" dirty="0"/>
              <a:t>Factory Method here is </a:t>
            </a:r>
            <a:r>
              <a:rPr lang="en-US" dirty="0" err="1"/>
              <a:t>createInstance</a:t>
            </a:r>
            <a:r>
              <a:rPr lang="en-US" dirty="0"/>
              <a:t> – returns the common interface that the concrete product needs to implement. </a:t>
            </a:r>
          </a:p>
        </p:txBody>
      </p:sp>
      <p:sp>
        <p:nvSpPr>
          <p:cNvPr id="4" name="Slide Number Placeholder 3"/>
          <p:cNvSpPr>
            <a:spLocks noGrp="1"/>
          </p:cNvSpPr>
          <p:nvPr>
            <p:ph type="sldNum" sz="quarter" idx="5"/>
          </p:nvPr>
        </p:nvSpPr>
        <p:spPr/>
        <p:txBody>
          <a:bodyPr/>
          <a:lstStyle/>
          <a:p>
            <a:fld id="{5EBB3177-22AF-A849-B10B-ED061947AE2A}" type="slidenum">
              <a:rPr lang="en-US" smtClean="0"/>
              <a:t>42</a:t>
            </a:fld>
            <a:endParaRPr lang="en-US"/>
          </a:p>
        </p:txBody>
      </p:sp>
    </p:spTree>
    <p:extLst>
      <p:ext uri="{BB962C8B-B14F-4D97-AF65-F5344CB8AC3E}">
        <p14:creationId xmlns:p14="http://schemas.microsoft.com/office/powerpoint/2010/main" val="529656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444444"/>
                </a:solidFill>
                <a:effectLst/>
                <a:highlight>
                  <a:srgbClr val="F5F5F5"/>
                </a:highlight>
                <a:latin typeface="PT Sans" panose="020B0503020203020204" pitchFamily="34" charset="77"/>
              </a:rPr>
              <a:t>The </a:t>
            </a:r>
            <a:r>
              <a:rPr lang="en-ZA" b="1" i="0" dirty="0">
                <a:solidFill>
                  <a:srgbClr val="444444"/>
                </a:solidFill>
                <a:effectLst/>
                <a:highlight>
                  <a:srgbClr val="F5F5F5"/>
                </a:highlight>
                <a:latin typeface="PT Sans" panose="020B0503020203020204" pitchFamily="34" charset="77"/>
              </a:rPr>
              <a:t>Product</a:t>
            </a:r>
            <a:r>
              <a:rPr lang="en-ZA" b="0" i="0" dirty="0">
                <a:solidFill>
                  <a:srgbClr val="444444"/>
                </a:solidFill>
                <a:effectLst/>
                <a:highlight>
                  <a:srgbClr val="F5F5F5"/>
                </a:highlight>
                <a:latin typeface="PT Sans" panose="020B0503020203020204" pitchFamily="34" charset="77"/>
              </a:rPr>
              <a:t> declares the interface, which is common to all objects that can be produced by the creator and its subclasses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1" i="0" dirty="0">
                <a:solidFill>
                  <a:srgbClr val="444444"/>
                </a:solidFill>
                <a:effectLst/>
                <a:highlight>
                  <a:srgbClr val="F5F5F5"/>
                </a:highlight>
                <a:latin typeface="PT Sans" panose="020B0503020203020204" pitchFamily="34" charset="77"/>
              </a:rPr>
              <a:t>Concrete Products</a:t>
            </a:r>
            <a:r>
              <a:rPr lang="en-ZA" b="0" i="0" dirty="0">
                <a:solidFill>
                  <a:srgbClr val="444444"/>
                </a:solidFill>
                <a:effectLst/>
                <a:highlight>
                  <a:srgbClr val="F5F5F5"/>
                </a:highlight>
                <a:latin typeface="PT Sans" panose="020B0503020203020204" pitchFamily="34" charset="77"/>
              </a:rPr>
              <a:t> are different implementations of the product interface.</a:t>
            </a:r>
          </a:p>
          <a:p>
            <a:pPr algn="l"/>
            <a:r>
              <a:rPr lang="en-ZA" b="0" i="0" dirty="0">
                <a:solidFill>
                  <a:srgbClr val="444444"/>
                </a:solidFill>
                <a:effectLst/>
                <a:latin typeface="PT Sans" panose="020B0503020203020204" pitchFamily="34" charset="77"/>
              </a:rPr>
              <a:t>The </a:t>
            </a:r>
            <a:r>
              <a:rPr lang="en-ZA" b="1" i="0" dirty="0">
                <a:solidFill>
                  <a:srgbClr val="444444"/>
                </a:solidFill>
                <a:effectLst/>
                <a:latin typeface="PT Sans" panose="020B0503020203020204" pitchFamily="34" charset="77"/>
              </a:rPr>
              <a:t>Factory</a:t>
            </a:r>
            <a:r>
              <a:rPr lang="en-ZA" b="0" i="0" dirty="0">
                <a:solidFill>
                  <a:srgbClr val="444444"/>
                </a:solidFill>
                <a:effectLst/>
                <a:latin typeface="PT Sans" panose="020B0503020203020204" pitchFamily="34" charset="77"/>
              </a:rPr>
              <a:t> class declares the factory method that returns new product objects. It’s important that the return type of this method matches the product interface.</a:t>
            </a:r>
          </a:p>
          <a:p>
            <a:br>
              <a:rPr lang="en-ZA" dirty="0"/>
            </a:br>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43</a:t>
            </a:fld>
            <a:endParaRPr lang="en-US"/>
          </a:p>
        </p:txBody>
      </p:sp>
    </p:spTree>
    <p:extLst>
      <p:ext uri="{BB962C8B-B14F-4D97-AF65-F5344CB8AC3E}">
        <p14:creationId xmlns:p14="http://schemas.microsoft.com/office/powerpoint/2010/main" val="293170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Diificult</a:t>
            </a:r>
            <a:r>
              <a:rPr lang="en-US" dirty="0"/>
              <a:t> because changes to one responsibility could potentially lead to a lot more thing breaking. It requires much more regression testing </a:t>
            </a:r>
          </a:p>
          <a:p>
            <a:endParaRPr lang="en-US" dirty="0"/>
          </a:p>
          <a:p>
            <a:r>
              <a:rPr lang="en-US" dirty="0"/>
              <a:t>Marker has 1 responsibility and invoice has many</a:t>
            </a:r>
          </a:p>
        </p:txBody>
      </p:sp>
      <p:sp>
        <p:nvSpPr>
          <p:cNvPr id="4" name="Slide Number Placeholder 3"/>
          <p:cNvSpPr>
            <a:spLocks noGrp="1"/>
          </p:cNvSpPr>
          <p:nvPr>
            <p:ph type="sldNum" sz="quarter" idx="5"/>
          </p:nvPr>
        </p:nvSpPr>
        <p:spPr/>
        <p:txBody>
          <a:bodyPr/>
          <a:lstStyle/>
          <a:p>
            <a:fld id="{5EBB3177-22AF-A849-B10B-ED061947AE2A}" type="slidenum">
              <a:rPr lang="en-US" smtClean="0"/>
              <a:t>16</a:t>
            </a:fld>
            <a:endParaRPr lang="en-US"/>
          </a:p>
        </p:txBody>
      </p:sp>
    </p:spTree>
    <p:extLst>
      <p:ext uri="{BB962C8B-B14F-4D97-AF65-F5344CB8AC3E}">
        <p14:creationId xmlns:p14="http://schemas.microsoft.com/office/powerpoint/2010/main" val="228762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extension of the simple factory pattern, this one allows for one more abstraction – such that each subclass has a factory of it’s own. So in </a:t>
            </a:r>
            <a:r>
              <a:rPr lang="en-US" dirty="0" err="1"/>
              <a:t>simple,the</a:t>
            </a:r>
            <a:r>
              <a:rPr lang="en-US" dirty="0"/>
              <a:t> </a:t>
            </a:r>
            <a:r>
              <a:rPr lang="en-US" dirty="0" err="1"/>
              <a:t>mainclass</a:t>
            </a:r>
            <a:r>
              <a:rPr lang="en-US" dirty="0"/>
              <a:t> would tell factory to create a car, factory would need to know how each of the cars are created but with this, it instantiates specific factors that look after the finer details, all returning the same product interface though</a:t>
            </a:r>
          </a:p>
        </p:txBody>
      </p:sp>
      <p:sp>
        <p:nvSpPr>
          <p:cNvPr id="4" name="Slide Number Placeholder 3"/>
          <p:cNvSpPr>
            <a:spLocks noGrp="1"/>
          </p:cNvSpPr>
          <p:nvPr>
            <p:ph type="sldNum" sz="quarter" idx="5"/>
          </p:nvPr>
        </p:nvSpPr>
        <p:spPr/>
        <p:txBody>
          <a:bodyPr/>
          <a:lstStyle/>
          <a:p>
            <a:fld id="{5EBB3177-22AF-A849-B10B-ED061947AE2A}" type="slidenum">
              <a:rPr lang="en-US" smtClean="0"/>
              <a:t>45</a:t>
            </a:fld>
            <a:endParaRPr lang="en-US"/>
          </a:p>
        </p:txBody>
      </p:sp>
    </p:spTree>
    <p:extLst>
      <p:ext uri="{BB962C8B-B14F-4D97-AF65-F5344CB8AC3E}">
        <p14:creationId xmlns:p14="http://schemas.microsoft.com/office/powerpoint/2010/main" val="2270326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51</a:t>
            </a:fld>
            <a:endParaRPr lang="en-US"/>
          </a:p>
        </p:txBody>
      </p:sp>
    </p:spTree>
    <p:extLst>
      <p:ext uri="{BB962C8B-B14F-4D97-AF65-F5344CB8AC3E}">
        <p14:creationId xmlns:p14="http://schemas.microsoft.com/office/powerpoint/2010/main" val="196942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InvoiceDao</a:t>
            </a:r>
            <a:r>
              <a:rPr lang="en-US" dirty="0"/>
              <a:t> saves invoice to DB. We deploy and </a:t>
            </a:r>
            <a:r>
              <a:rPr lang="en-US" dirty="0" err="1"/>
              <a:t>productionise</a:t>
            </a:r>
            <a:r>
              <a:rPr lang="en-US" dirty="0"/>
              <a:t> it then get a new requirement to save to file. This would require a change to this class and that breaks the OCP </a:t>
            </a:r>
          </a:p>
          <a:p>
            <a:r>
              <a:rPr lang="en-US" dirty="0"/>
              <a:t>Instead, the correct approach from get go would be to have an interface that each save functionality can implement. Allow you to </a:t>
            </a:r>
            <a:r>
              <a:rPr lang="en-US" dirty="0" err="1"/>
              <a:t>exten</a:t>
            </a:r>
            <a:r>
              <a:rPr lang="en-US" dirty="0"/>
              <a:t> the functionality as much as necessary. </a:t>
            </a:r>
          </a:p>
        </p:txBody>
      </p:sp>
      <p:sp>
        <p:nvSpPr>
          <p:cNvPr id="4" name="Slide Number Placeholder 3"/>
          <p:cNvSpPr>
            <a:spLocks noGrp="1"/>
          </p:cNvSpPr>
          <p:nvPr>
            <p:ph type="sldNum" sz="quarter" idx="5"/>
          </p:nvPr>
        </p:nvSpPr>
        <p:spPr/>
        <p:txBody>
          <a:bodyPr/>
          <a:lstStyle/>
          <a:p>
            <a:fld id="{5EBB3177-22AF-A849-B10B-ED061947AE2A}" type="slidenum">
              <a:rPr lang="en-US" smtClean="0"/>
              <a:t>18</a:t>
            </a:fld>
            <a:endParaRPr lang="en-US"/>
          </a:p>
        </p:txBody>
      </p:sp>
    </p:spTree>
    <p:extLst>
      <p:ext uri="{BB962C8B-B14F-4D97-AF65-F5344CB8AC3E}">
        <p14:creationId xmlns:p14="http://schemas.microsoft.com/office/powerpoint/2010/main" val="325872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19</a:t>
            </a:fld>
            <a:endParaRPr lang="en-US"/>
          </a:p>
        </p:txBody>
      </p:sp>
    </p:spTree>
    <p:extLst>
      <p:ext uri="{BB962C8B-B14F-4D97-AF65-F5344CB8AC3E}">
        <p14:creationId xmlns:p14="http://schemas.microsoft.com/office/powerpoint/2010/main" val="401199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ZA" b="0" i="0" dirty="0">
                <a:solidFill>
                  <a:srgbClr val="0A0A23"/>
                </a:solidFill>
                <a:effectLst/>
                <a:highlight>
                  <a:srgbClr val="FFFFFF"/>
                </a:highlight>
                <a:latin typeface="Lato" panose="020F0502020204030203" pitchFamily="34" charset="0"/>
              </a:rPr>
              <a:t>Bicycle throws an </a:t>
            </a:r>
            <a:r>
              <a:rPr lang="en-ZA" b="0" i="0" dirty="0" err="1">
                <a:solidFill>
                  <a:srgbClr val="0A0A23"/>
                </a:solidFill>
                <a:effectLst/>
                <a:highlight>
                  <a:srgbClr val="FFFFFF"/>
                </a:highlight>
                <a:latin typeface="Lato" panose="020F0502020204030203" pitchFamily="34" charset="0"/>
              </a:rPr>
              <a:t>AssertionError</a:t>
            </a:r>
            <a:r>
              <a:rPr lang="en-ZA" b="0" i="0" dirty="0">
                <a:solidFill>
                  <a:srgbClr val="0A0A23"/>
                </a:solidFill>
                <a:effectLst/>
                <a:highlight>
                  <a:srgbClr val="FFFFFF"/>
                </a:highlight>
                <a:latin typeface="Lato" panose="020F0502020204030203" pitchFamily="34" charset="0"/>
              </a:rPr>
              <a:t> while trying to turn on the engine. Therefore, the code violates the LSP because they can’t be </a:t>
            </a:r>
            <a:r>
              <a:rPr lang="en-ZA" b="0" i="0" dirty="0" err="1">
                <a:solidFill>
                  <a:srgbClr val="0A0A23"/>
                </a:solidFill>
                <a:effectLst/>
                <a:highlight>
                  <a:srgbClr val="FFFFFF"/>
                </a:highlight>
                <a:latin typeface="Lato" panose="020F0502020204030203" pitchFamily="34" charset="0"/>
              </a:rPr>
              <a:t>substitued</a:t>
            </a:r>
            <a:endParaRPr lang="en-ZA" b="0" i="0" dirty="0">
              <a:solidFill>
                <a:srgbClr val="0A0A23"/>
              </a:solidFill>
              <a:effectLst/>
              <a:highlight>
                <a:srgbClr val="FFFFFF"/>
              </a:highlight>
              <a:latin typeface="Lato" panose="020F0502020204030203" pitchFamily="34" charset="0"/>
            </a:endParaRPr>
          </a:p>
          <a:p>
            <a:pPr algn="l" fontAlgn="base"/>
            <a:endParaRPr lang="en-ZA" b="0" i="0" dirty="0">
              <a:solidFill>
                <a:srgbClr val="0A0A23"/>
              </a:solidFill>
              <a:effectLst/>
              <a:highlight>
                <a:srgbClr val="FFFFFF"/>
              </a:highlight>
              <a:latin typeface="Lato" panose="020F0502020204030203" pitchFamily="34" charset="0"/>
            </a:endParaRPr>
          </a:p>
          <a:p>
            <a:pPr algn="l" fontAlgn="base"/>
            <a:r>
              <a:rPr lang="en-ZA" b="0" i="0" dirty="0">
                <a:solidFill>
                  <a:srgbClr val="0A0A23"/>
                </a:solidFill>
                <a:effectLst/>
                <a:highlight>
                  <a:srgbClr val="FFFFFF"/>
                </a:highlight>
                <a:latin typeface="Lato" panose="020F0502020204030203" pitchFamily="34" charset="0"/>
              </a:rPr>
              <a:t>However, the Bicycle class throws an </a:t>
            </a:r>
            <a:r>
              <a:rPr lang="en-ZA" b="0" i="0" dirty="0" err="1">
                <a:solidFill>
                  <a:srgbClr val="0A0A23"/>
                </a:solidFill>
                <a:effectLst/>
                <a:highlight>
                  <a:srgbClr val="FFFFFF"/>
                </a:highlight>
                <a:latin typeface="Lato" panose="020F0502020204030203" pitchFamily="34" charset="0"/>
              </a:rPr>
              <a:t>AssertionError</a:t>
            </a:r>
            <a:r>
              <a:rPr lang="en-ZA" b="0" i="0" dirty="0">
                <a:solidFill>
                  <a:srgbClr val="0A0A23"/>
                </a:solidFill>
                <a:effectLst/>
                <a:highlight>
                  <a:srgbClr val="FFFFFF"/>
                </a:highlight>
                <a:latin typeface="Lato" panose="020F0502020204030203" pitchFamily="34" charset="0"/>
              </a:rPr>
              <a:t> in the </a:t>
            </a:r>
            <a:r>
              <a:rPr lang="en-ZA" b="0" i="0" dirty="0" err="1">
                <a:solidFill>
                  <a:srgbClr val="0A0A23"/>
                </a:solidFill>
                <a:effectLst/>
                <a:highlight>
                  <a:srgbClr val="FFFFFF"/>
                </a:highlight>
                <a:latin typeface="Lato" panose="020F0502020204030203" pitchFamily="34" charset="0"/>
              </a:rPr>
              <a:t>turnOnEngine</a:t>
            </a:r>
            <a:r>
              <a:rPr lang="en-ZA" b="0" i="0" dirty="0">
                <a:solidFill>
                  <a:srgbClr val="0A0A23"/>
                </a:solidFill>
                <a:effectLst/>
                <a:highlight>
                  <a:srgbClr val="FFFFFF"/>
                </a:highlight>
                <a:latin typeface="Lato" panose="020F0502020204030203" pitchFamily="34" charset="0"/>
              </a:rPr>
              <a:t>() method because it has no engine. This means that an instance of Bicycle cannot be substituted for an instance of Bike without breaking the </a:t>
            </a:r>
            <a:r>
              <a:rPr lang="en-ZA" b="0" i="0" dirty="0" err="1">
                <a:solidFill>
                  <a:srgbClr val="0A0A23"/>
                </a:solidFill>
                <a:effectLst/>
                <a:highlight>
                  <a:srgbClr val="FFFFFF"/>
                </a:highlight>
                <a:latin typeface="Lato" panose="020F0502020204030203" pitchFamily="34" charset="0"/>
              </a:rPr>
              <a:t>behavior</a:t>
            </a:r>
            <a:r>
              <a:rPr lang="en-ZA" b="0" i="0" dirty="0">
                <a:solidFill>
                  <a:srgbClr val="0A0A23"/>
                </a:solidFill>
                <a:effectLst/>
                <a:highlight>
                  <a:srgbClr val="FFFFFF"/>
                </a:highlight>
                <a:latin typeface="Lato" panose="020F0502020204030203" pitchFamily="34" charset="0"/>
              </a:rPr>
              <a:t> of the program.</a:t>
            </a:r>
          </a:p>
          <a:p>
            <a:pPr algn="l" fontAlgn="base"/>
            <a:r>
              <a:rPr lang="en-ZA" b="0" i="0" dirty="0">
                <a:solidFill>
                  <a:srgbClr val="0A0A23"/>
                </a:solidFill>
                <a:effectLst/>
                <a:highlight>
                  <a:srgbClr val="FFFFFF"/>
                </a:highlight>
                <a:latin typeface="Lato" panose="020F0502020204030203" pitchFamily="34" charset="0"/>
              </a:rPr>
              <a:t>In other words, if the Bicycle class is considered a subtype of the Bike interface, then according to the LSP, any instance of Bike should be replaceable with an instance of Bicycle without altering the correctness of the program.</a:t>
            </a:r>
          </a:p>
          <a:p>
            <a:pPr algn="l" fontAlgn="base"/>
            <a:r>
              <a:rPr lang="en-ZA" b="0" i="0" dirty="0">
                <a:solidFill>
                  <a:srgbClr val="0A0A23"/>
                </a:solidFill>
                <a:effectLst/>
                <a:highlight>
                  <a:srgbClr val="FFFFFF"/>
                </a:highlight>
                <a:latin typeface="Lato" panose="020F0502020204030203" pitchFamily="34" charset="0"/>
              </a:rPr>
              <a:t>But in this case, it's not true because Bicycle throws an </a:t>
            </a:r>
            <a:r>
              <a:rPr lang="en-ZA" b="0" i="0" dirty="0" err="1">
                <a:solidFill>
                  <a:srgbClr val="0A0A23"/>
                </a:solidFill>
                <a:effectLst/>
                <a:highlight>
                  <a:srgbClr val="FFFFFF"/>
                </a:highlight>
                <a:latin typeface="Lato" panose="020F0502020204030203" pitchFamily="34" charset="0"/>
              </a:rPr>
              <a:t>AssertionError</a:t>
            </a:r>
            <a:r>
              <a:rPr lang="en-ZA" b="0" i="0" dirty="0">
                <a:solidFill>
                  <a:srgbClr val="0A0A23"/>
                </a:solidFill>
                <a:effectLst/>
                <a:highlight>
                  <a:srgbClr val="FFFFFF"/>
                </a:highlight>
                <a:latin typeface="Lato" panose="020F0502020204030203" pitchFamily="34" charset="0"/>
              </a:rPr>
              <a:t> while trying to turn on the engine. Therefore, the code violates the LSP.</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20</a:t>
            </a:fld>
            <a:endParaRPr lang="en-US"/>
          </a:p>
        </p:txBody>
      </p:sp>
    </p:spTree>
    <p:extLst>
      <p:ext uri="{BB962C8B-B14F-4D97-AF65-F5344CB8AC3E}">
        <p14:creationId xmlns:p14="http://schemas.microsoft.com/office/powerpoint/2010/main" val="276795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interface covers all interfaces - too broad</a:t>
            </a:r>
          </a:p>
          <a:p>
            <a:r>
              <a:rPr lang="en-US" dirty="0"/>
              <a:t>solution: two interfaces</a:t>
            </a:r>
          </a:p>
        </p:txBody>
      </p:sp>
      <p:sp>
        <p:nvSpPr>
          <p:cNvPr id="4" name="Slide Number Placeholder 3"/>
          <p:cNvSpPr>
            <a:spLocks noGrp="1"/>
          </p:cNvSpPr>
          <p:nvPr>
            <p:ph type="sldNum" sz="quarter" idx="5"/>
          </p:nvPr>
        </p:nvSpPr>
        <p:spPr/>
        <p:txBody>
          <a:bodyPr/>
          <a:lstStyle/>
          <a:p>
            <a:fld id="{5EBB3177-22AF-A849-B10B-ED061947AE2A}" type="slidenum">
              <a:rPr lang="en-US" smtClean="0"/>
              <a:t>22</a:t>
            </a:fld>
            <a:endParaRPr lang="en-US"/>
          </a:p>
        </p:txBody>
      </p:sp>
    </p:spTree>
    <p:extLst>
      <p:ext uri="{BB962C8B-B14F-4D97-AF65-F5344CB8AC3E}">
        <p14:creationId xmlns:p14="http://schemas.microsoft.com/office/powerpoint/2010/main" val="266595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ZA" b="0" i="0" dirty="0">
                <a:solidFill>
                  <a:srgbClr val="0A0A23"/>
                </a:solidFill>
                <a:effectLst/>
                <a:highlight>
                  <a:srgbClr val="FFFFFF"/>
                </a:highlight>
                <a:latin typeface="Lato" panose="020F0502020204030203" pitchFamily="34" charset="0"/>
              </a:rPr>
              <a:t>For example, consider a scenario where you have a class that needs to use an instance of another class. In the traditional approach, the first class would directly create an instance of the second class, leading to a tight coupling between them. This makes it difficult to change the implementation of the second class or to test the first class independently.</a:t>
            </a:r>
          </a:p>
          <a:p>
            <a:pPr algn="l" fontAlgn="base"/>
            <a:r>
              <a:rPr lang="en-ZA" b="0" i="0" dirty="0">
                <a:solidFill>
                  <a:srgbClr val="0A0A23"/>
                </a:solidFill>
                <a:effectLst/>
                <a:highlight>
                  <a:srgbClr val="FFFFFF"/>
                </a:highlight>
                <a:latin typeface="Lato" panose="020F0502020204030203" pitchFamily="34" charset="0"/>
              </a:rPr>
              <a:t>But if you apply the DIP, the first class would depend on an abstraction of the second class instead of the implementation. This would make it possible to easily change the implementation and test the first class independently.</a:t>
            </a:r>
          </a:p>
          <a:p>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23</a:t>
            </a:fld>
            <a:endParaRPr lang="en-US"/>
          </a:p>
        </p:txBody>
      </p:sp>
    </p:spTree>
    <p:extLst>
      <p:ext uri="{BB962C8B-B14F-4D97-AF65-F5344CB8AC3E}">
        <p14:creationId xmlns:p14="http://schemas.microsoft.com/office/powerpoint/2010/main" val="251426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weatherTracker</a:t>
            </a:r>
            <a:r>
              <a:rPr lang="en-US" dirty="0"/>
              <a:t> instantiates email itself. What happens when we need to change the notification? We need to reopen this, violating OCP also. DIP says weather  (high level) should not depend on email (lower) but that they should both depend on an abstraction</a:t>
            </a:r>
          </a:p>
          <a:p>
            <a:endParaRPr lang="en-US" dirty="0"/>
          </a:p>
          <a:p>
            <a:r>
              <a:rPr lang="en-US" dirty="0"/>
              <a:t>So.. Now we have the notifier interface (abstraction) that the tracker depends on (pass in notifier and not email) and email now implements notifier. This means we can create an SMS that implements a notifier (</a:t>
            </a:r>
            <a:r>
              <a:rPr lang="en-US" i="1" dirty="0"/>
              <a:t>“</a:t>
            </a:r>
            <a:r>
              <a:rPr lang="en-ZA" b="0" i="1" dirty="0">
                <a:solidFill>
                  <a:srgbClr val="0A0A23"/>
                </a:solidFill>
                <a:effectLst/>
                <a:highlight>
                  <a:srgbClr val="FFFFFF"/>
                </a:highlight>
                <a:latin typeface="Lato" panose="020F0502020204030203" pitchFamily="34" charset="0"/>
              </a:rPr>
              <a:t>Abstractions should not depend on details – details should depend on abstractions”</a:t>
            </a:r>
            <a:r>
              <a:rPr lang="en-ZA" b="0" i="0" dirty="0">
                <a:solidFill>
                  <a:srgbClr val="0A0A23"/>
                </a:solidFill>
                <a:effectLst/>
                <a:highlight>
                  <a:srgbClr val="FFFFFF"/>
                </a:highlight>
                <a:latin typeface="Lato" panose="020F0502020204030203" pitchFamily="34" charset="0"/>
              </a:rPr>
              <a:t>)</a:t>
            </a:r>
          </a:p>
          <a:p>
            <a:endParaRPr lang="en-ZA" b="0" i="0" dirty="0">
              <a:solidFill>
                <a:srgbClr val="0A0A23"/>
              </a:solidFill>
              <a:effectLst/>
              <a:highlight>
                <a:srgbClr val="FFFFFF"/>
              </a:highlight>
              <a:latin typeface="Lato" panose="020F0502020204030203" pitchFamily="34" charset="0"/>
            </a:endParaRPr>
          </a:p>
          <a:p>
            <a:r>
              <a:rPr lang="en-ZA" b="0" i="0" dirty="0">
                <a:solidFill>
                  <a:srgbClr val="0A0A23"/>
                </a:solidFill>
                <a:effectLst/>
                <a:highlight>
                  <a:srgbClr val="FFFFFF"/>
                </a:highlight>
                <a:latin typeface="Lato" panose="020F0502020204030203" pitchFamily="34" charset="0"/>
              </a:rPr>
              <a:t>This makes it easy to grow and it allows us to test tracker independently( by passing in stubbed notifier). </a:t>
            </a:r>
            <a:endParaRPr lang="en-US" dirty="0"/>
          </a:p>
        </p:txBody>
      </p:sp>
      <p:sp>
        <p:nvSpPr>
          <p:cNvPr id="4" name="Slide Number Placeholder 3"/>
          <p:cNvSpPr>
            <a:spLocks noGrp="1"/>
          </p:cNvSpPr>
          <p:nvPr>
            <p:ph type="sldNum" sz="quarter" idx="5"/>
          </p:nvPr>
        </p:nvSpPr>
        <p:spPr/>
        <p:txBody>
          <a:bodyPr/>
          <a:lstStyle/>
          <a:p>
            <a:fld id="{5EBB3177-22AF-A849-B10B-ED061947AE2A}" type="slidenum">
              <a:rPr lang="en-US" smtClean="0"/>
              <a:t>24</a:t>
            </a:fld>
            <a:endParaRPr lang="en-US"/>
          </a:p>
        </p:txBody>
      </p:sp>
    </p:spTree>
    <p:extLst>
      <p:ext uri="{BB962C8B-B14F-4D97-AF65-F5344CB8AC3E}">
        <p14:creationId xmlns:p14="http://schemas.microsoft.com/office/powerpoint/2010/main" val="355836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the different patterns. </a:t>
            </a:r>
          </a:p>
        </p:txBody>
      </p:sp>
      <p:sp>
        <p:nvSpPr>
          <p:cNvPr id="4" name="Slide Number Placeholder 3"/>
          <p:cNvSpPr>
            <a:spLocks noGrp="1"/>
          </p:cNvSpPr>
          <p:nvPr>
            <p:ph type="sldNum" sz="quarter" idx="5"/>
          </p:nvPr>
        </p:nvSpPr>
        <p:spPr/>
        <p:txBody>
          <a:bodyPr/>
          <a:lstStyle/>
          <a:p>
            <a:fld id="{5EBB3177-22AF-A849-B10B-ED061947AE2A}" type="slidenum">
              <a:rPr lang="en-US" smtClean="0"/>
              <a:t>25</a:t>
            </a:fld>
            <a:endParaRPr lang="en-US"/>
          </a:p>
        </p:txBody>
      </p:sp>
    </p:spTree>
    <p:extLst>
      <p:ext uri="{BB962C8B-B14F-4D97-AF65-F5344CB8AC3E}">
        <p14:creationId xmlns:p14="http://schemas.microsoft.com/office/powerpoint/2010/main" val="322669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0897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19576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168504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7781" y="446204"/>
            <a:ext cx="5402580" cy="860685"/>
          </a:xfrm>
          <a:prstGeom prst="rect">
            <a:avLst/>
          </a:prstGeom>
        </p:spPr>
        <p:txBody>
          <a:bodyPr wrap="square" lIns="0" tIns="0" rIns="0" bIns="0">
            <a:spAutoFit/>
          </a:bodyPr>
          <a:lstStyle>
            <a:lvl1pPr>
              <a:defRPr sz="5593"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401970"/>
          </a:xfrm>
          <a:prstGeom prst="rect">
            <a:avLst/>
          </a:prstGeom>
        </p:spPr>
        <p:txBody>
          <a:bodyPr wrap="square" lIns="0" tIns="0" rIns="0" bIns="0">
            <a:spAutoFit/>
          </a:bodyPr>
          <a:lstStyle>
            <a:lvl1pPr>
              <a:defRPr sz="239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1256608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7781" y="446204"/>
            <a:ext cx="5402580" cy="860685"/>
          </a:xfrm>
          <a:prstGeom prst="rect">
            <a:avLst/>
          </a:prstGeom>
        </p:spPr>
        <p:txBody>
          <a:bodyPr wrap="square" lIns="0" tIns="0" rIns="0" bIns="0">
            <a:spAutoFit/>
          </a:bodyPr>
          <a:lstStyle>
            <a:lvl1pPr>
              <a:defRPr sz="5593"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368884"/>
          </a:xfrm>
          <a:prstGeom prst="rect">
            <a:avLst/>
          </a:prstGeom>
        </p:spPr>
        <p:txBody>
          <a:bodyPr wrap="square" lIns="0" tIns="0" rIns="0" bIns="0">
            <a:spAutoFit/>
          </a:bodyPr>
          <a:lstStyle>
            <a:lvl1pPr>
              <a:defRPr sz="239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739325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97781" y="503740"/>
            <a:ext cx="10878820" cy="860685"/>
          </a:xfrm>
        </p:spPr>
        <p:txBody>
          <a:bodyPr lIns="0" tIns="0" rIns="0" bIns="0"/>
          <a:lstStyle>
            <a:lvl1pPr>
              <a:defRPr sz="5593"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480194" y="2087219"/>
            <a:ext cx="10613812" cy="368884"/>
          </a:xfrm>
        </p:spPr>
        <p:txBody>
          <a:bodyPr lIns="0" tIns="0" rIns="0" bIns="0"/>
          <a:lstStyle>
            <a:lvl1pPr>
              <a:defRPr sz="239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1347246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97781" y="503740"/>
            <a:ext cx="10878820" cy="860685"/>
          </a:xfrm>
        </p:spPr>
        <p:txBody>
          <a:bodyPr lIns="0" tIns="0" rIns="0" bIns="0"/>
          <a:lstStyle>
            <a:lvl1pPr>
              <a:defRPr sz="5593"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7" name="Holder 7"/>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339774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97781" y="503740"/>
            <a:ext cx="10878820" cy="860685"/>
          </a:xfrm>
        </p:spPr>
        <p:txBody>
          <a:bodyPr lIns="0" tIns="0" rIns="0" bIns="0"/>
          <a:lstStyle>
            <a:lvl1pPr>
              <a:defRPr sz="5593"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5" name="Holder 5"/>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2363294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5/3/24</a:t>
            </a:fld>
            <a:endParaRPr lang="en-US"/>
          </a:p>
        </p:txBody>
      </p:sp>
      <p:sp>
        <p:nvSpPr>
          <p:cNvPr id="4" name="Holder 4"/>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277627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07099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3303353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02083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727632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422843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206160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131429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5/3/24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a:p>
        </p:txBody>
      </p:sp>
    </p:spTree>
    <p:extLst>
      <p:ext uri="{BB962C8B-B14F-4D97-AF65-F5344CB8AC3E}">
        <p14:creationId xmlns:p14="http://schemas.microsoft.com/office/powerpoint/2010/main" val="558772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5/3/24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67830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 id="2147483756" r:id="rId12"/>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718915"/>
            <a:ext cx="12181840" cy="120078"/>
          </a:xfrm>
          <a:custGeom>
            <a:avLst/>
            <a:gdLst/>
            <a:ahLst/>
            <a:cxnLst/>
            <a:rect l="l" t="t" r="r" b="b"/>
            <a:pathLst>
              <a:path w="9136380" h="90170">
                <a:moveTo>
                  <a:pt x="0" y="0"/>
                </a:moveTo>
                <a:lnTo>
                  <a:pt x="9136075" y="0"/>
                </a:lnTo>
                <a:lnTo>
                  <a:pt x="9136075" y="89992"/>
                </a:lnTo>
                <a:lnTo>
                  <a:pt x="0" y="89992"/>
                </a:lnTo>
                <a:lnTo>
                  <a:pt x="0" y="0"/>
                </a:lnTo>
                <a:close/>
              </a:path>
            </a:pathLst>
          </a:custGeom>
          <a:solidFill>
            <a:srgbClr val="CCA576"/>
          </a:solidFill>
        </p:spPr>
        <p:txBody>
          <a:bodyPr wrap="square" lIns="0" tIns="0" rIns="0" bIns="0" rtlCol="0"/>
          <a:lstStyle/>
          <a:p>
            <a:endParaRPr sz="2397"/>
          </a:p>
        </p:txBody>
      </p:sp>
      <p:sp>
        <p:nvSpPr>
          <p:cNvPr id="2" name="Holder 2"/>
          <p:cNvSpPr>
            <a:spLocks noGrp="1"/>
          </p:cNvSpPr>
          <p:nvPr>
            <p:ph type="title"/>
          </p:nvPr>
        </p:nvSpPr>
        <p:spPr>
          <a:xfrm>
            <a:off x="397781" y="503740"/>
            <a:ext cx="10878820" cy="646331"/>
          </a:xfrm>
          <a:prstGeom prst="rect">
            <a:avLst/>
          </a:prstGeom>
        </p:spPr>
        <p:txBody>
          <a:bodyPr wrap="square" lIns="0" tIns="0" rIns="0" bIns="0">
            <a:spAutoFit/>
          </a:bodyPr>
          <a:lstStyle>
            <a:lvl1pPr>
              <a:defRPr sz="42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480194" y="2087219"/>
            <a:ext cx="10613812"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5/3/24</a:t>
            </a:fld>
            <a:endParaRPr lang="en-US"/>
          </a:p>
        </p:txBody>
      </p:sp>
      <p:sp>
        <p:nvSpPr>
          <p:cNvPr id="6" name="Holder 6"/>
          <p:cNvSpPr>
            <a:spLocks noGrp="1"/>
          </p:cNvSpPr>
          <p:nvPr>
            <p:ph type="sldNum" sz="quarter" idx="7"/>
          </p:nvPr>
        </p:nvSpPr>
        <p:spPr>
          <a:xfrm>
            <a:off x="11589208" y="6299769"/>
            <a:ext cx="420961" cy="512961"/>
          </a:xfrm>
          <a:prstGeom prst="rect">
            <a:avLst/>
          </a:prstGeom>
        </p:spPr>
        <p:txBody>
          <a:bodyPr wrap="square" lIns="0" tIns="0" rIns="0" bIns="0">
            <a:spAutoFit/>
          </a:bodyPr>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61786601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608853">
        <a:defRPr>
          <a:latin typeface="+mn-lt"/>
          <a:ea typeface="+mn-ea"/>
          <a:cs typeface="+mn-cs"/>
        </a:defRPr>
      </a:lvl2pPr>
      <a:lvl3pPr marL="1217706">
        <a:defRPr>
          <a:latin typeface="+mn-lt"/>
          <a:ea typeface="+mn-ea"/>
          <a:cs typeface="+mn-cs"/>
        </a:defRPr>
      </a:lvl3pPr>
      <a:lvl4pPr marL="1826560">
        <a:defRPr>
          <a:latin typeface="+mn-lt"/>
          <a:ea typeface="+mn-ea"/>
          <a:cs typeface="+mn-cs"/>
        </a:defRPr>
      </a:lvl4pPr>
      <a:lvl5pPr marL="2435413">
        <a:defRPr>
          <a:latin typeface="+mn-lt"/>
          <a:ea typeface="+mn-ea"/>
          <a:cs typeface="+mn-cs"/>
        </a:defRPr>
      </a:lvl5pPr>
      <a:lvl6pPr marL="3044266">
        <a:defRPr>
          <a:latin typeface="+mn-lt"/>
          <a:ea typeface="+mn-ea"/>
          <a:cs typeface="+mn-cs"/>
        </a:defRPr>
      </a:lvl6pPr>
      <a:lvl7pPr marL="3653119">
        <a:defRPr>
          <a:latin typeface="+mn-lt"/>
          <a:ea typeface="+mn-ea"/>
          <a:cs typeface="+mn-cs"/>
        </a:defRPr>
      </a:lvl7pPr>
      <a:lvl8pPr marL="4261973">
        <a:defRPr>
          <a:latin typeface="+mn-lt"/>
          <a:ea typeface="+mn-ea"/>
          <a:cs typeface="+mn-cs"/>
        </a:defRPr>
      </a:lvl8pPr>
      <a:lvl9pPr marL="4870826">
        <a:defRPr>
          <a:latin typeface="+mn-lt"/>
          <a:ea typeface="+mn-ea"/>
          <a:cs typeface="+mn-cs"/>
        </a:defRPr>
      </a:lvl9pPr>
    </p:bodyStyle>
    <p:otherStyle>
      <a:lvl1pPr marL="0">
        <a:defRPr>
          <a:latin typeface="+mn-lt"/>
          <a:ea typeface="+mn-ea"/>
          <a:cs typeface="+mn-cs"/>
        </a:defRPr>
      </a:lvl1pPr>
      <a:lvl2pPr marL="608853">
        <a:defRPr>
          <a:latin typeface="+mn-lt"/>
          <a:ea typeface="+mn-ea"/>
          <a:cs typeface="+mn-cs"/>
        </a:defRPr>
      </a:lvl2pPr>
      <a:lvl3pPr marL="1217706">
        <a:defRPr>
          <a:latin typeface="+mn-lt"/>
          <a:ea typeface="+mn-ea"/>
          <a:cs typeface="+mn-cs"/>
        </a:defRPr>
      </a:lvl3pPr>
      <a:lvl4pPr marL="1826560">
        <a:defRPr>
          <a:latin typeface="+mn-lt"/>
          <a:ea typeface="+mn-ea"/>
          <a:cs typeface="+mn-cs"/>
        </a:defRPr>
      </a:lvl4pPr>
      <a:lvl5pPr marL="2435413">
        <a:defRPr>
          <a:latin typeface="+mn-lt"/>
          <a:ea typeface="+mn-ea"/>
          <a:cs typeface="+mn-cs"/>
        </a:defRPr>
      </a:lvl5pPr>
      <a:lvl6pPr marL="3044266">
        <a:defRPr>
          <a:latin typeface="+mn-lt"/>
          <a:ea typeface="+mn-ea"/>
          <a:cs typeface="+mn-cs"/>
        </a:defRPr>
      </a:lvl6pPr>
      <a:lvl7pPr marL="3653119">
        <a:defRPr>
          <a:latin typeface="+mn-lt"/>
          <a:ea typeface="+mn-ea"/>
          <a:cs typeface="+mn-cs"/>
        </a:defRPr>
      </a:lvl7pPr>
      <a:lvl8pPr marL="4261973">
        <a:defRPr>
          <a:latin typeface="+mn-lt"/>
          <a:ea typeface="+mn-ea"/>
          <a:cs typeface="+mn-cs"/>
        </a:defRPr>
      </a:lvl8pPr>
      <a:lvl9pPr marL="487082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factoring.guru/design-patterns" TargetMode="External"/><Relationship Id="rId2" Type="http://schemas.openxmlformats.org/officeDocument/2006/relationships/hyperlink" Target="http://www.cs.unc.edu/~stotts/GOF/hires/contfso.htm"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41A01-9AED-EC34-EB5B-CDB763A176BE}"/>
              </a:ext>
            </a:extLst>
          </p:cNvPr>
          <p:cNvSpPr>
            <a:spLocks noGrp="1"/>
          </p:cNvSpPr>
          <p:nvPr>
            <p:ph type="ctrTitle"/>
          </p:nvPr>
        </p:nvSpPr>
        <p:spPr>
          <a:xfrm>
            <a:off x="8032888" y="1257304"/>
            <a:ext cx="3763916" cy="2738266"/>
          </a:xfrm>
        </p:spPr>
        <p:txBody>
          <a:bodyPr anchor="b">
            <a:normAutofit/>
          </a:bodyPr>
          <a:lstStyle/>
          <a:p>
            <a:r>
              <a:rPr lang="en-US" sz="4800"/>
              <a:t>Design Patterns</a:t>
            </a:r>
          </a:p>
        </p:txBody>
      </p:sp>
      <p:sp>
        <p:nvSpPr>
          <p:cNvPr id="3" name="Subtitle 2">
            <a:extLst>
              <a:ext uri="{FF2B5EF4-FFF2-40B4-BE49-F238E27FC236}">
                <a16:creationId xmlns:a16="http://schemas.microsoft.com/office/drawing/2014/main" id="{DCBF5965-FA7D-7E48-4D28-2A6D10343D49}"/>
              </a:ext>
            </a:extLst>
          </p:cNvPr>
          <p:cNvSpPr>
            <a:spLocks noGrp="1"/>
          </p:cNvSpPr>
          <p:nvPr>
            <p:ph type="subTitle" idx="1"/>
          </p:nvPr>
        </p:nvSpPr>
        <p:spPr>
          <a:xfrm>
            <a:off x="8031116" y="4664973"/>
            <a:ext cx="3765688" cy="1421502"/>
          </a:xfrm>
        </p:spPr>
        <p:txBody>
          <a:bodyPr anchor="t">
            <a:normAutofit/>
          </a:bodyPr>
          <a:lstStyle/>
          <a:p>
            <a:r>
              <a:rPr lang="en-US"/>
              <a:t>Part 1</a:t>
            </a:r>
          </a:p>
          <a:p>
            <a:r>
              <a:rPr lang="en-US"/>
              <a:t>Lucky Nkosi</a:t>
            </a:r>
          </a:p>
        </p:txBody>
      </p:sp>
      <p:pic>
        <p:nvPicPr>
          <p:cNvPr id="22" name="Picture 21">
            <a:extLst>
              <a:ext uri="{FF2B5EF4-FFF2-40B4-BE49-F238E27FC236}">
                <a16:creationId xmlns:a16="http://schemas.microsoft.com/office/drawing/2014/main" id="{9100E4A8-D054-DD92-5420-F2799F284D87}"/>
              </a:ext>
            </a:extLst>
          </p:cNvPr>
          <p:cNvPicPr>
            <a:picLocks noChangeAspect="1"/>
          </p:cNvPicPr>
          <p:nvPr/>
        </p:nvPicPr>
        <p:blipFill rotWithShape="1">
          <a:blip r:embed="rId2"/>
          <a:srcRect l="16737" r="16781"/>
          <a:stretch/>
        </p:blipFill>
        <p:spPr>
          <a:xfrm>
            <a:off x="20" y="10"/>
            <a:ext cx="7598889" cy="6857990"/>
          </a:xfrm>
          <a:prstGeom prst="rect">
            <a:avLst/>
          </a:prstGeom>
        </p:spPr>
      </p:pic>
      <p:cxnSp>
        <p:nvCxnSpPr>
          <p:cNvPr id="29" name="Straight Connector 28">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1208" y="433027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90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603E6-962A-A26A-1ABC-D8489C378C08}"/>
              </a:ext>
            </a:extLst>
          </p:cNvPr>
          <p:cNvSpPr>
            <a:spLocks noGrp="1"/>
          </p:cNvSpPr>
          <p:nvPr>
            <p:ph type="title"/>
          </p:nvPr>
        </p:nvSpPr>
        <p:spPr>
          <a:xfrm>
            <a:off x="640080" y="1371600"/>
            <a:ext cx="5852160" cy="1097280"/>
          </a:xfrm>
        </p:spPr>
        <p:txBody>
          <a:bodyPr anchor="t">
            <a:normAutofit/>
          </a:bodyPr>
          <a:lstStyle/>
          <a:p>
            <a:r>
              <a:rPr lang="en-ZA" dirty="0"/>
              <a:t>Why</a:t>
            </a:r>
            <a:r>
              <a:rPr lang="en-ZA" spc="135" dirty="0"/>
              <a:t> </a:t>
            </a:r>
            <a:r>
              <a:rPr lang="en-ZA" dirty="0"/>
              <a:t>Design</a:t>
            </a:r>
            <a:r>
              <a:rPr lang="en-ZA" spc="135" dirty="0"/>
              <a:t> </a:t>
            </a:r>
            <a:r>
              <a:rPr lang="en-ZA" spc="-10" dirty="0"/>
              <a:t>Patterns?</a:t>
            </a:r>
            <a:endParaRPr lang="en-US" dirty="0"/>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F3203-FC24-3644-4A34-3E3BD5E313A6}"/>
              </a:ext>
            </a:extLst>
          </p:cNvPr>
          <p:cNvSpPr>
            <a:spLocks noGrp="1"/>
          </p:cNvSpPr>
          <p:nvPr>
            <p:ph idx="1"/>
          </p:nvPr>
        </p:nvSpPr>
        <p:spPr>
          <a:xfrm>
            <a:off x="640080" y="2633236"/>
            <a:ext cx="5852160" cy="3664685"/>
          </a:xfrm>
        </p:spPr>
        <p:txBody>
          <a:bodyPr>
            <a:normAutofit/>
          </a:bodyPr>
          <a:lstStyle/>
          <a:p>
            <a:r>
              <a:rPr lang="en-ZA">
                <a:latin typeface="Arial"/>
                <a:cs typeface="Arial"/>
              </a:rPr>
              <a:t>Design</a:t>
            </a:r>
            <a:r>
              <a:rPr lang="en-ZA" spc="-40">
                <a:latin typeface="Arial"/>
                <a:cs typeface="Arial"/>
              </a:rPr>
              <a:t> </a:t>
            </a:r>
            <a:r>
              <a:rPr lang="en-ZA">
                <a:latin typeface="Arial"/>
                <a:cs typeface="Arial"/>
              </a:rPr>
              <a:t>patterns</a:t>
            </a:r>
            <a:r>
              <a:rPr lang="en-ZA" spc="-40">
                <a:latin typeface="Arial"/>
                <a:cs typeface="Arial"/>
              </a:rPr>
              <a:t> </a:t>
            </a:r>
            <a:r>
              <a:rPr lang="en-ZA">
                <a:latin typeface="Arial"/>
                <a:cs typeface="Arial"/>
              </a:rPr>
              <a:t>help</a:t>
            </a:r>
            <a:r>
              <a:rPr lang="en-ZA" spc="-40">
                <a:latin typeface="Arial"/>
                <a:cs typeface="Arial"/>
              </a:rPr>
              <a:t> </a:t>
            </a:r>
            <a:r>
              <a:rPr lang="en-ZA">
                <a:latin typeface="Arial"/>
                <a:cs typeface="Arial"/>
              </a:rPr>
              <a:t>anticipate</a:t>
            </a:r>
            <a:r>
              <a:rPr lang="en-ZA" spc="-40">
                <a:latin typeface="Arial"/>
                <a:cs typeface="Arial"/>
              </a:rPr>
              <a:t> </a:t>
            </a:r>
            <a:r>
              <a:rPr lang="en-ZA" spc="-10">
                <a:latin typeface="Arial"/>
                <a:cs typeface="Arial"/>
              </a:rPr>
              <a:t>change</a:t>
            </a:r>
            <a:endParaRPr lang="en-ZA">
              <a:latin typeface="Arial"/>
              <a:cs typeface="Arial"/>
            </a:endParaRPr>
          </a:p>
          <a:p>
            <a:pPr lvl="1"/>
            <a:r>
              <a:rPr lang="en-ZA">
                <a:latin typeface="Arial"/>
                <a:cs typeface="Arial"/>
              </a:rPr>
              <a:t>Change</a:t>
            </a:r>
            <a:r>
              <a:rPr lang="en-ZA" spc="-45">
                <a:latin typeface="Arial"/>
                <a:cs typeface="Arial"/>
              </a:rPr>
              <a:t> </a:t>
            </a:r>
            <a:r>
              <a:rPr lang="en-ZA">
                <a:latin typeface="Arial"/>
                <a:cs typeface="Arial"/>
              </a:rPr>
              <a:t>is</a:t>
            </a:r>
            <a:r>
              <a:rPr lang="en-ZA" spc="-20">
                <a:latin typeface="Arial"/>
                <a:cs typeface="Arial"/>
              </a:rPr>
              <a:t> </a:t>
            </a:r>
            <a:r>
              <a:rPr lang="en-ZA">
                <a:latin typeface="Arial"/>
                <a:cs typeface="Arial"/>
              </a:rPr>
              <a:t>needed</a:t>
            </a:r>
            <a:r>
              <a:rPr lang="en-ZA" spc="-30">
                <a:latin typeface="Arial"/>
                <a:cs typeface="Arial"/>
              </a:rPr>
              <a:t> </a:t>
            </a:r>
            <a:r>
              <a:rPr lang="en-ZA">
                <a:latin typeface="Arial"/>
                <a:cs typeface="Arial"/>
              </a:rPr>
              <a:t>to</a:t>
            </a:r>
            <a:r>
              <a:rPr lang="en-ZA" spc="-25">
                <a:latin typeface="Arial"/>
                <a:cs typeface="Arial"/>
              </a:rPr>
              <a:t> </a:t>
            </a:r>
            <a:r>
              <a:rPr lang="en-ZA">
                <a:latin typeface="Arial"/>
                <a:cs typeface="Arial"/>
              </a:rPr>
              <a:t>keep</a:t>
            </a:r>
            <a:r>
              <a:rPr lang="en-ZA" spc="-20">
                <a:latin typeface="Arial"/>
                <a:cs typeface="Arial"/>
              </a:rPr>
              <a:t> </a:t>
            </a:r>
            <a:r>
              <a:rPr lang="en-ZA">
                <a:latin typeface="Arial"/>
                <a:cs typeface="Arial"/>
              </a:rPr>
              <a:t>up</a:t>
            </a:r>
            <a:r>
              <a:rPr lang="en-ZA" spc="-20">
                <a:latin typeface="Arial"/>
                <a:cs typeface="Arial"/>
              </a:rPr>
              <a:t> </a:t>
            </a:r>
            <a:r>
              <a:rPr lang="en-ZA">
                <a:latin typeface="Arial"/>
                <a:cs typeface="Arial"/>
              </a:rPr>
              <a:t>with</a:t>
            </a:r>
            <a:r>
              <a:rPr lang="en-ZA" spc="-20">
                <a:latin typeface="Arial"/>
                <a:cs typeface="Arial"/>
              </a:rPr>
              <a:t> </a:t>
            </a:r>
            <a:r>
              <a:rPr lang="en-ZA" spc="-10">
                <a:latin typeface="Arial"/>
                <a:cs typeface="Arial"/>
              </a:rPr>
              <a:t>reality</a:t>
            </a:r>
            <a:endParaRPr lang="en-ZA">
              <a:latin typeface="Arial"/>
              <a:cs typeface="Arial"/>
            </a:endParaRPr>
          </a:p>
          <a:p>
            <a:pPr lvl="1"/>
            <a:r>
              <a:rPr lang="en-ZA">
                <a:latin typeface="Arial"/>
                <a:cs typeface="Arial"/>
              </a:rPr>
              <a:t>Change</a:t>
            </a:r>
            <a:r>
              <a:rPr lang="en-ZA" spc="-60">
                <a:latin typeface="Arial"/>
                <a:cs typeface="Arial"/>
              </a:rPr>
              <a:t> </a:t>
            </a:r>
            <a:r>
              <a:rPr lang="en-ZA">
                <a:latin typeface="Arial"/>
                <a:cs typeface="Arial"/>
              </a:rPr>
              <a:t>may</a:t>
            </a:r>
            <a:r>
              <a:rPr lang="en-ZA" spc="-30">
                <a:latin typeface="Arial"/>
                <a:cs typeface="Arial"/>
              </a:rPr>
              <a:t> </a:t>
            </a:r>
            <a:r>
              <a:rPr lang="en-ZA">
                <a:latin typeface="Arial"/>
                <a:cs typeface="Arial"/>
              </a:rPr>
              <a:t>have</a:t>
            </a:r>
            <a:r>
              <a:rPr lang="en-ZA" spc="-40">
                <a:latin typeface="Arial"/>
                <a:cs typeface="Arial"/>
              </a:rPr>
              <a:t> </a:t>
            </a:r>
            <a:r>
              <a:rPr lang="en-ZA">
                <a:latin typeface="Arial"/>
                <a:cs typeface="Arial"/>
              </a:rPr>
              <a:t>bad</a:t>
            </a:r>
            <a:r>
              <a:rPr lang="en-ZA" spc="-40">
                <a:latin typeface="Arial"/>
                <a:cs typeface="Arial"/>
              </a:rPr>
              <a:t> </a:t>
            </a:r>
            <a:r>
              <a:rPr lang="en-ZA">
                <a:latin typeface="Arial"/>
                <a:cs typeface="Arial"/>
              </a:rPr>
              <a:t>consequences</a:t>
            </a:r>
            <a:r>
              <a:rPr lang="en-ZA" spc="-30">
                <a:latin typeface="Arial"/>
                <a:cs typeface="Arial"/>
              </a:rPr>
              <a:t> </a:t>
            </a:r>
            <a:r>
              <a:rPr lang="en-ZA">
                <a:latin typeface="Arial"/>
                <a:cs typeface="Arial"/>
              </a:rPr>
              <a:t>when</a:t>
            </a:r>
            <a:r>
              <a:rPr lang="en-ZA" spc="-40">
                <a:latin typeface="Arial"/>
                <a:cs typeface="Arial"/>
              </a:rPr>
              <a:t> </a:t>
            </a:r>
            <a:r>
              <a:rPr lang="en-ZA">
                <a:latin typeface="Arial"/>
                <a:cs typeface="Arial"/>
              </a:rPr>
              <a:t>there</a:t>
            </a:r>
            <a:r>
              <a:rPr lang="en-ZA" spc="-40">
                <a:latin typeface="Arial"/>
                <a:cs typeface="Arial"/>
              </a:rPr>
              <a:t> </a:t>
            </a:r>
            <a:r>
              <a:rPr lang="en-ZA">
                <a:latin typeface="Arial"/>
                <a:cs typeface="Arial"/>
              </a:rPr>
              <a:t>are</a:t>
            </a:r>
            <a:r>
              <a:rPr lang="en-ZA" spc="-40">
                <a:latin typeface="Arial"/>
                <a:cs typeface="Arial"/>
              </a:rPr>
              <a:t> </a:t>
            </a:r>
            <a:r>
              <a:rPr lang="en-ZA">
                <a:latin typeface="Arial"/>
                <a:cs typeface="Arial"/>
              </a:rPr>
              <a:t>unrelated</a:t>
            </a:r>
            <a:r>
              <a:rPr lang="en-ZA" spc="-35">
                <a:latin typeface="Arial"/>
                <a:cs typeface="Arial"/>
              </a:rPr>
              <a:t> </a:t>
            </a:r>
            <a:r>
              <a:rPr lang="en-ZA">
                <a:latin typeface="Arial"/>
                <a:cs typeface="Arial"/>
              </a:rPr>
              <a:t>reasons</a:t>
            </a:r>
            <a:r>
              <a:rPr lang="en-ZA" spc="-30">
                <a:latin typeface="Arial"/>
                <a:cs typeface="Arial"/>
              </a:rPr>
              <a:t> </a:t>
            </a:r>
            <a:r>
              <a:rPr lang="en-ZA" spc="-25">
                <a:latin typeface="Arial"/>
                <a:cs typeface="Arial"/>
              </a:rPr>
              <a:t>to </a:t>
            </a:r>
            <a:r>
              <a:rPr lang="en-ZA">
                <a:latin typeface="Arial"/>
                <a:cs typeface="Arial"/>
              </a:rPr>
              <a:t>change</a:t>
            </a:r>
            <a:r>
              <a:rPr lang="en-ZA" spc="-45">
                <a:latin typeface="Arial"/>
                <a:cs typeface="Arial"/>
              </a:rPr>
              <a:t> </a:t>
            </a:r>
            <a:r>
              <a:rPr lang="en-ZA">
                <a:latin typeface="Arial"/>
                <a:cs typeface="Arial"/>
              </a:rPr>
              <a:t>a</a:t>
            </a:r>
            <a:r>
              <a:rPr lang="en-ZA" spc="-30">
                <a:latin typeface="Arial"/>
                <a:cs typeface="Arial"/>
              </a:rPr>
              <a:t> </a:t>
            </a:r>
            <a:r>
              <a:rPr lang="en-ZA">
                <a:latin typeface="Arial"/>
                <a:cs typeface="Arial"/>
              </a:rPr>
              <a:t>software</a:t>
            </a:r>
            <a:r>
              <a:rPr lang="en-ZA" spc="-30">
                <a:latin typeface="Arial"/>
                <a:cs typeface="Arial"/>
              </a:rPr>
              <a:t> </a:t>
            </a:r>
            <a:r>
              <a:rPr lang="en-ZA" spc="-10">
                <a:latin typeface="Arial"/>
                <a:cs typeface="Arial"/>
              </a:rPr>
              <a:t>module/class</a:t>
            </a:r>
            <a:endParaRPr lang="en-ZA">
              <a:latin typeface="Arial"/>
              <a:cs typeface="Arial"/>
            </a:endParaRPr>
          </a:p>
          <a:p>
            <a:pPr marL="12700">
              <a:spcBef>
                <a:spcPts val="520"/>
              </a:spcBef>
            </a:pPr>
            <a:r>
              <a:rPr lang="en-ZA">
                <a:latin typeface="Arial"/>
                <a:cs typeface="Arial"/>
              </a:rPr>
              <a:t>Design</a:t>
            </a:r>
            <a:r>
              <a:rPr lang="en-ZA" spc="-40">
                <a:latin typeface="Arial"/>
                <a:cs typeface="Arial"/>
              </a:rPr>
              <a:t> </a:t>
            </a:r>
            <a:r>
              <a:rPr lang="en-ZA">
                <a:latin typeface="Arial"/>
                <a:cs typeface="Arial"/>
              </a:rPr>
              <a:t>patterns</a:t>
            </a:r>
            <a:r>
              <a:rPr lang="en-ZA" spc="-40">
                <a:latin typeface="Arial"/>
                <a:cs typeface="Arial"/>
              </a:rPr>
              <a:t> </a:t>
            </a:r>
            <a:r>
              <a:rPr lang="en-ZA">
                <a:latin typeface="Arial"/>
                <a:cs typeface="Arial"/>
              </a:rPr>
              <a:t>can</a:t>
            </a:r>
            <a:r>
              <a:rPr lang="en-ZA" spc="-40">
                <a:latin typeface="Arial"/>
                <a:cs typeface="Arial"/>
              </a:rPr>
              <a:t> </a:t>
            </a:r>
            <a:r>
              <a:rPr lang="en-ZA">
                <a:latin typeface="Arial"/>
                <a:cs typeface="Arial"/>
              </a:rPr>
              <a:t>also</a:t>
            </a:r>
            <a:r>
              <a:rPr lang="en-ZA" spc="-40">
                <a:latin typeface="Arial"/>
                <a:cs typeface="Arial"/>
              </a:rPr>
              <a:t> </a:t>
            </a:r>
            <a:r>
              <a:rPr lang="en-ZA">
                <a:latin typeface="Arial"/>
                <a:cs typeface="Arial"/>
              </a:rPr>
              <a:t>target</a:t>
            </a:r>
            <a:r>
              <a:rPr lang="en-ZA" spc="-30">
                <a:latin typeface="Arial"/>
                <a:cs typeface="Arial"/>
              </a:rPr>
              <a:t> </a:t>
            </a:r>
            <a:r>
              <a:rPr lang="en-ZA">
                <a:latin typeface="Arial"/>
                <a:cs typeface="Arial"/>
              </a:rPr>
              <a:t>complex</a:t>
            </a:r>
            <a:r>
              <a:rPr lang="en-ZA" spc="-35">
                <a:latin typeface="Arial"/>
                <a:cs typeface="Arial"/>
              </a:rPr>
              <a:t> </a:t>
            </a:r>
            <a:r>
              <a:rPr lang="en-ZA">
                <a:latin typeface="Arial"/>
                <a:cs typeface="Arial"/>
              </a:rPr>
              <a:t>conditional</a:t>
            </a:r>
            <a:r>
              <a:rPr lang="en-ZA" spc="-40">
                <a:latin typeface="Arial"/>
                <a:cs typeface="Arial"/>
              </a:rPr>
              <a:t> </a:t>
            </a:r>
            <a:r>
              <a:rPr lang="en-ZA" spc="-10">
                <a:latin typeface="Arial"/>
                <a:cs typeface="Arial"/>
              </a:rPr>
              <a:t>logic</a:t>
            </a:r>
            <a:endParaRPr lang="en-ZA">
              <a:latin typeface="Arial"/>
              <a:cs typeface="Arial"/>
            </a:endParaRPr>
          </a:p>
          <a:p>
            <a:pPr marL="12700" marR="5080">
              <a:spcBef>
                <a:spcPts val="420"/>
              </a:spcBef>
            </a:pPr>
            <a:r>
              <a:rPr lang="en-ZA">
                <a:latin typeface="Arial"/>
                <a:cs typeface="Arial"/>
              </a:rPr>
              <a:t>Design</a:t>
            </a:r>
            <a:r>
              <a:rPr lang="en-ZA" spc="-50">
                <a:latin typeface="Arial"/>
                <a:cs typeface="Arial"/>
              </a:rPr>
              <a:t> </a:t>
            </a:r>
            <a:r>
              <a:rPr lang="en-ZA">
                <a:latin typeface="Arial"/>
                <a:cs typeface="Arial"/>
              </a:rPr>
              <a:t>patterns</a:t>
            </a:r>
            <a:r>
              <a:rPr lang="en-ZA" spc="-40">
                <a:latin typeface="Arial"/>
                <a:cs typeface="Arial"/>
              </a:rPr>
              <a:t> </a:t>
            </a:r>
            <a:r>
              <a:rPr lang="en-ZA">
                <a:latin typeface="Arial"/>
                <a:cs typeface="Arial"/>
              </a:rPr>
              <a:t>provide</a:t>
            </a:r>
            <a:r>
              <a:rPr lang="en-ZA" spc="-40">
                <a:latin typeface="Arial"/>
                <a:cs typeface="Arial"/>
              </a:rPr>
              <a:t> </a:t>
            </a:r>
            <a:r>
              <a:rPr lang="en-ZA">
                <a:latin typeface="Arial"/>
                <a:cs typeface="Arial"/>
              </a:rPr>
              <a:t>a</a:t>
            </a:r>
            <a:r>
              <a:rPr lang="en-ZA" spc="-40">
                <a:latin typeface="Arial"/>
                <a:cs typeface="Arial"/>
              </a:rPr>
              <a:t> </a:t>
            </a:r>
            <a:r>
              <a:rPr lang="en-ZA">
                <a:latin typeface="Arial"/>
                <a:cs typeface="Arial"/>
              </a:rPr>
              <a:t>common</a:t>
            </a:r>
            <a:r>
              <a:rPr lang="en-ZA" spc="-35">
                <a:latin typeface="Arial"/>
                <a:cs typeface="Arial"/>
              </a:rPr>
              <a:t> </a:t>
            </a:r>
            <a:r>
              <a:rPr lang="en-ZA">
                <a:latin typeface="Arial"/>
                <a:cs typeface="Arial"/>
              </a:rPr>
              <a:t>language</a:t>
            </a:r>
            <a:r>
              <a:rPr lang="en-ZA" spc="-40">
                <a:latin typeface="Arial"/>
                <a:cs typeface="Arial"/>
              </a:rPr>
              <a:t> </a:t>
            </a:r>
            <a:r>
              <a:rPr lang="en-ZA">
                <a:latin typeface="Arial"/>
                <a:cs typeface="Arial"/>
              </a:rPr>
              <a:t>to</a:t>
            </a:r>
            <a:r>
              <a:rPr lang="en-ZA" spc="-40">
                <a:latin typeface="Arial"/>
                <a:cs typeface="Arial"/>
              </a:rPr>
              <a:t> </a:t>
            </a:r>
            <a:r>
              <a:rPr lang="en-ZA">
                <a:latin typeface="Arial"/>
                <a:cs typeface="Arial"/>
              </a:rPr>
              <a:t>communicate</a:t>
            </a:r>
            <a:r>
              <a:rPr lang="en-ZA" spc="-40">
                <a:latin typeface="Arial"/>
                <a:cs typeface="Arial"/>
              </a:rPr>
              <a:t> </a:t>
            </a:r>
            <a:r>
              <a:rPr lang="en-ZA">
                <a:latin typeface="Arial"/>
                <a:cs typeface="Arial"/>
              </a:rPr>
              <a:t>solutions</a:t>
            </a:r>
            <a:r>
              <a:rPr lang="en-ZA" spc="-35">
                <a:latin typeface="Arial"/>
                <a:cs typeface="Arial"/>
              </a:rPr>
              <a:t> </a:t>
            </a:r>
            <a:r>
              <a:rPr lang="en-ZA" spc="-20">
                <a:latin typeface="Arial"/>
                <a:cs typeface="Arial"/>
              </a:rPr>
              <a:t>with </a:t>
            </a:r>
            <a:r>
              <a:rPr lang="en-ZA">
                <a:latin typeface="Arial"/>
                <a:cs typeface="Arial"/>
              </a:rPr>
              <a:t>other</a:t>
            </a:r>
            <a:r>
              <a:rPr lang="en-ZA" spc="-5">
                <a:latin typeface="Arial"/>
                <a:cs typeface="Arial"/>
              </a:rPr>
              <a:t> </a:t>
            </a:r>
            <a:r>
              <a:rPr lang="en-ZA" spc="-10">
                <a:latin typeface="Arial"/>
                <a:cs typeface="Arial"/>
              </a:rPr>
              <a:t>developers</a:t>
            </a:r>
            <a:endParaRPr lang="en-ZA">
              <a:latin typeface="Arial"/>
              <a:cs typeface="Arial"/>
            </a:endParaRPr>
          </a:p>
          <a:p>
            <a:endParaRPr lang="en-US" dirty="0"/>
          </a:p>
        </p:txBody>
      </p:sp>
      <p:pic>
        <p:nvPicPr>
          <p:cNvPr id="5" name="Picture 4">
            <a:extLst>
              <a:ext uri="{FF2B5EF4-FFF2-40B4-BE49-F238E27FC236}">
                <a16:creationId xmlns:a16="http://schemas.microsoft.com/office/drawing/2014/main" id="{D5DEA1B5-35D9-4C8B-D838-1E963363FE8C}"/>
              </a:ext>
            </a:extLst>
          </p:cNvPr>
          <p:cNvPicPr>
            <a:picLocks noChangeAspect="1"/>
          </p:cNvPicPr>
          <p:nvPr/>
        </p:nvPicPr>
        <p:blipFill rotWithShape="1">
          <a:blip r:embed="rId3"/>
          <a:srcRect l="27068" r="22935" b="-1"/>
          <a:stretch/>
        </p:blipFill>
        <p:spPr>
          <a:xfrm>
            <a:off x="7345680" y="10"/>
            <a:ext cx="4846320" cy="6857990"/>
          </a:xfrm>
          <a:prstGeom prst="rect">
            <a:avLst/>
          </a:prstGeom>
        </p:spPr>
      </p:pic>
    </p:spTree>
    <p:extLst>
      <p:ext uri="{BB962C8B-B14F-4D97-AF65-F5344CB8AC3E}">
        <p14:creationId xmlns:p14="http://schemas.microsoft.com/office/powerpoint/2010/main" val="163908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DA458-F857-2557-7ED2-32B7EE235E5C}"/>
              </a:ext>
            </a:extLst>
          </p:cNvPr>
          <p:cNvSpPr>
            <a:spLocks noGrp="1"/>
          </p:cNvSpPr>
          <p:nvPr>
            <p:ph type="title"/>
          </p:nvPr>
        </p:nvSpPr>
        <p:spPr>
          <a:xfrm>
            <a:off x="660993" y="4895273"/>
            <a:ext cx="3550790" cy="1476533"/>
          </a:xfrm>
        </p:spPr>
        <p:txBody>
          <a:bodyPr anchor="ctr">
            <a:normAutofit/>
          </a:bodyPr>
          <a:lstStyle/>
          <a:p>
            <a:r>
              <a:rPr lang="en-US" sz="3600"/>
              <a:t>Other Considerations</a:t>
            </a:r>
          </a:p>
        </p:txBody>
      </p:sp>
      <p:pic>
        <p:nvPicPr>
          <p:cNvPr id="6" name="object 8">
            <a:extLst>
              <a:ext uri="{FF2B5EF4-FFF2-40B4-BE49-F238E27FC236}">
                <a16:creationId xmlns:a16="http://schemas.microsoft.com/office/drawing/2014/main" id="{18EA62CB-C7B4-F332-52E0-6145D45AEE3A}"/>
              </a:ext>
            </a:extLst>
          </p:cNvPr>
          <p:cNvPicPr/>
          <p:nvPr/>
        </p:nvPicPr>
        <p:blipFill rotWithShape="1">
          <a:blip r:embed="rId2" cstate="print"/>
          <a:srcRect r="4410" b="2"/>
          <a:stretch/>
        </p:blipFill>
        <p:spPr>
          <a:xfrm>
            <a:off x="660991" y="9236"/>
            <a:ext cx="10870017" cy="4642332"/>
          </a:xfrm>
          <a:prstGeom prst="rect">
            <a:avLst/>
          </a:prstGeom>
        </p:spPr>
      </p:pic>
      <p:cxnSp>
        <p:nvCxnSpPr>
          <p:cNvPr id="13" name="Straight Connector 12">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60992" y="4651571"/>
            <a:ext cx="10869326"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B8E95D-B613-F03F-1AA7-809DC1F4662E}"/>
              </a:ext>
            </a:extLst>
          </p:cNvPr>
          <p:cNvSpPr>
            <a:spLocks noGrp="1"/>
          </p:cNvSpPr>
          <p:nvPr>
            <p:ph idx="1"/>
          </p:nvPr>
        </p:nvSpPr>
        <p:spPr>
          <a:xfrm>
            <a:off x="4872777" y="4895270"/>
            <a:ext cx="6658234" cy="1476541"/>
          </a:xfrm>
        </p:spPr>
        <p:txBody>
          <a:bodyPr anchor="ctr">
            <a:normAutofit/>
          </a:bodyPr>
          <a:lstStyle/>
          <a:p>
            <a:pPr>
              <a:lnSpc>
                <a:spcPct val="110000"/>
              </a:lnSpc>
            </a:pPr>
            <a:r>
              <a:rPr lang="en-US" sz="1700"/>
              <a:t>When is a design pattern needed/applicable?</a:t>
            </a:r>
          </a:p>
          <a:p>
            <a:pPr>
              <a:lnSpc>
                <a:spcPct val="110000"/>
              </a:lnSpc>
            </a:pPr>
            <a:r>
              <a:rPr lang="en-US" sz="1700"/>
              <a:t>How can we tell if a pattern is making things better or worse? </a:t>
            </a:r>
          </a:p>
          <a:p>
            <a:pPr>
              <a:lnSpc>
                <a:spcPct val="110000"/>
              </a:lnSpc>
            </a:pPr>
            <a:r>
              <a:rPr lang="en-US" sz="1700"/>
              <a:t>When should we avoid patterns that will make things worse?</a:t>
            </a:r>
          </a:p>
        </p:txBody>
      </p:sp>
    </p:spTree>
    <p:extLst>
      <p:ext uri="{BB962C8B-B14F-4D97-AF65-F5344CB8AC3E}">
        <p14:creationId xmlns:p14="http://schemas.microsoft.com/office/powerpoint/2010/main" val="230129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237" y="670826"/>
            <a:ext cx="14487208" cy="877762"/>
          </a:xfrm>
          <a:prstGeom prst="rect">
            <a:avLst/>
          </a:prstGeom>
        </p:spPr>
        <p:txBody>
          <a:bodyPr vert="horz" wrap="square" lIns="0" tIns="16912" rIns="0" bIns="0" rtlCol="0">
            <a:spAutoFit/>
          </a:bodyPr>
          <a:lstStyle/>
          <a:p>
            <a:pPr marL="16913">
              <a:spcBef>
                <a:spcPts val="133"/>
              </a:spcBef>
            </a:pPr>
            <a:r>
              <a:rPr spc="-13" dirty="0"/>
              <a:t>References</a:t>
            </a:r>
          </a:p>
        </p:txBody>
      </p:sp>
      <p:sp>
        <p:nvSpPr>
          <p:cNvPr id="14" name="object 14"/>
          <p:cNvSpPr txBox="1">
            <a:spLocks noGrp="1"/>
          </p:cNvSpPr>
          <p:nvPr>
            <p:ph type="sldNum" sz="quarter" idx="7"/>
          </p:nvPr>
        </p:nvSpPr>
        <p:spPr>
          <a:xfrm>
            <a:off x="15448257" y="8389335"/>
            <a:ext cx="560589" cy="256480"/>
          </a:xfrm>
          <a:prstGeom prst="rect">
            <a:avLst/>
          </a:prstGeom>
        </p:spPr>
        <p:txBody>
          <a:bodyPr vert="horz" wrap="square" lIns="0" tIns="0" rIns="0" bIns="0" rtlCol="0">
            <a:spAutoFit/>
          </a:bodyPr>
          <a:lstStyle/>
          <a:p>
            <a:pPr marL="50738" defTabSz="1217706">
              <a:lnSpc>
                <a:spcPts val="2024"/>
              </a:lnSpc>
            </a:pPr>
            <a:fld id="{81D60167-4931-47E6-BA6A-407CBD079E47}" type="slidenum">
              <a:rPr kern="0" spc="-33" dirty="0">
                <a:solidFill>
                  <a:prstClr val="black"/>
                </a:solidFill>
              </a:rPr>
              <a:pPr marL="50738" defTabSz="1217706">
                <a:lnSpc>
                  <a:spcPts val="2024"/>
                </a:lnSpc>
              </a:pPr>
              <a:t>12</a:t>
            </a:fld>
            <a:endParaRPr kern="0" spc="-33" dirty="0">
              <a:solidFill>
                <a:prstClr val="black"/>
              </a:solidFill>
            </a:endParaRP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4" name="object 4"/>
          <p:cNvSpPr txBox="1"/>
          <p:nvPr/>
        </p:nvSpPr>
        <p:spPr>
          <a:xfrm>
            <a:off x="1198238" y="1652383"/>
            <a:ext cx="8851133" cy="385961"/>
          </a:xfrm>
          <a:prstGeom prst="rect">
            <a:avLst/>
          </a:prstGeom>
        </p:spPr>
        <p:txBody>
          <a:bodyPr vert="horz" wrap="square" lIns="0" tIns="16912" rIns="0" bIns="0" rtlCol="0">
            <a:spAutoFit/>
          </a:bodyPr>
          <a:lstStyle/>
          <a:p>
            <a:pPr marL="16913" defTabSz="1217706">
              <a:spcBef>
                <a:spcPts val="133"/>
              </a:spcBef>
            </a:pPr>
            <a:r>
              <a:rPr sz="2397" kern="0" dirty="0">
                <a:solidFill>
                  <a:sysClr val="windowText" lastClr="000000"/>
                </a:solidFill>
                <a:latin typeface="Arial"/>
                <a:cs typeface="Arial"/>
              </a:rPr>
              <a:t>Design</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Patterns:</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Elements</a:t>
            </a:r>
            <a:r>
              <a:rPr sz="2397" kern="0" spc="-47" dirty="0">
                <a:solidFill>
                  <a:sysClr val="windowText" lastClr="000000"/>
                </a:solidFill>
                <a:latin typeface="Arial"/>
                <a:cs typeface="Arial"/>
              </a:rPr>
              <a:t> </a:t>
            </a:r>
            <a:r>
              <a:rPr sz="2397" kern="0" dirty="0">
                <a:solidFill>
                  <a:sysClr val="windowText" lastClr="000000"/>
                </a:solidFill>
                <a:latin typeface="Arial"/>
                <a:cs typeface="Arial"/>
              </a:rPr>
              <a:t>of</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Reusable</a:t>
            </a:r>
            <a:r>
              <a:rPr sz="2397" kern="0" spc="-47" dirty="0">
                <a:solidFill>
                  <a:sysClr val="windowText" lastClr="000000"/>
                </a:solidFill>
                <a:latin typeface="Arial"/>
                <a:cs typeface="Arial"/>
              </a:rPr>
              <a:t> </a:t>
            </a:r>
            <a:r>
              <a:rPr sz="2397" kern="0" spc="-13" dirty="0">
                <a:solidFill>
                  <a:sysClr val="windowText" lastClr="000000"/>
                </a:solidFill>
                <a:latin typeface="Arial"/>
                <a:cs typeface="Arial"/>
              </a:rPr>
              <a:t>Object-</a:t>
            </a:r>
            <a:r>
              <a:rPr sz="2397" kern="0" dirty="0">
                <a:solidFill>
                  <a:sysClr val="windowText" lastClr="000000"/>
                </a:solidFill>
                <a:latin typeface="Arial"/>
                <a:cs typeface="Arial"/>
              </a:rPr>
              <a:t>Oriented</a:t>
            </a:r>
            <a:r>
              <a:rPr sz="2397" kern="0" spc="-47" dirty="0">
                <a:solidFill>
                  <a:sysClr val="windowText" lastClr="000000"/>
                </a:solidFill>
                <a:latin typeface="Arial"/>
                <a:cs typeface="Arial"/>
              </a:rPr>
              <a:t> </a:t>
            </a:r>
            <a:r>
              <a:rPr sz="2397" kern="0" spc="-13" dirty="0">
                <a:solidFill>
                  <a:sysClr val="windowText" lastClr="000000"/>
                </a:solidFill>
                <a:latin typeface="Arial"/>
                <a:cs typeface="Arial"/>
              </a:rPr>
              <a:t>Software</a:t>
            </a:r>
            <a:endParaRPr sz="2397" kern="0">
              <a:solidFill>
                <a:sysClr val="windowText" lastClr="000000"/>
              </a:solidFill>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6" name="object 6"/>
          <p:cNvSpPr txBox="1"/>
          <p:nvPr/>
        </p:nvSpPr>
        <p:spPr>
          <a:xfrm>
            <a:off x="1485885" y="2016272"/>
            <a:ext cx="10243873" cy="903514"/>
          </a:xfrm>
          <a:prstGeom prst="rect">
            <a:avLst/>
          </a:prstGeom>
        </p:spPr>
        <p:txBody>
          <a:bodyPr vert="horz" wrap="square" lIns="0" tIns="87945" rIns="0" bIns="0" rtlCol="0">
            <a:spAutoFit/>
          </a:bodyPr>
          <a:lstStyle/>
          <a:p>
            <a:pPr marL="16913" defTabSz="1217706">
              <a:spcBef>
                <a:spcPts val="692"/>
              </a:spcBef>
            </a:pPr>
            <a:r>
              <a:rPr sz="2397" kern="0" dirty="0">
                <a:solidFill>
                  <a:sysClr val="windowText" lastClr="000000"/>
                </a:solidFill>
                <a:latin typeface="Arial"/>
                <a:cs typeface="Arial"/>
              </a:rPr>
              <a:t>Written</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in</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1994,</a:t>
            </a:r>
            <a:r>
              <a:rPr sz="2397" kern="0" spc="-27" dirty="0">
                <a:solidFill>
                  <a:sysClr val="windowText" lastClr="000000"/>
                </a:solidFill>
                <a:latin typeface="Arial"/>
                <a:cs typeface="Arial"/>
              </a:rPr>
              <a:t> </a:t>
            </a:r>
            <a:r>
              <a:rPr sz="2397" kern="0" dirty="0">
                <a:solidFill>
                  <a:sysClr val="windowText" lastClr="000000"/>
                </a:solidFill>
                <a:latin typeface="Arial"/>
                <a:cs typeface="Arial"/>
              </a:rPr>
              <a:t>it</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is</a:t>
            </a:r>
            <a:r>
              <a:rPr sz="2397" kern="0" spc="-33" dirty="0">
                <a:solidFill>
                  <a:sysClr val="windowText" lastClr="000000"/>
                </a:solidFill>
                <a:latin typeface="Arial"/>
                <a:cs typeface="Arial"/>
              </a:rPr>
              <a:t> </a:t>
            </a:r>
            <a:r>
              <a:rPr sz="2397" kern="0" dirty="0">
                <a:solidFill>
                  <a:sysClr val="windowText" lastClr="000000"/>
                </a:solidFill>
                <a:latin typeface="Arial"/>
                <a:cs typeface="Arial"/>
              </a:rPr>
              <a:t>a</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very</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influential</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text</a:t>
            </a:r>
            <a:r>
              <a:rPr sz="2397" kern="0" spc="-27" dirty="0">
                <a:solidFill>
                  <a:sysClr val="windowText" lastClr="000000"/>
                </a:solidFill>
                <a:latin typeface="Arial"/>
                <a:cs typeface="Arial"/>
              </a:rPr>
              <a:t> </a:t>
            </a:r>
            <a:r>
              <a:rPr sz="2397" kern="0" dirty="0">
                <a:solidFill>
                  <a:sysClr val="windowText" lastClr="000000"/>
                </a:solidFill>
                <a:latin typeface="Arial"/>
                <a:cs typeface="Arial"/>
              </a:rPr>
              <a:t>in</a:t>
            </a:r>
            <a:r>
              <a:rPr sz="2397" kern="0" spc="-33" dirty="0">
                <a:solidFill>
                  <a:sysClr val="windowText" lastClr="000000"/>
                </a:solidFill>
                <a:latin typeface="Arial"/>
                <a:cs typeface="Arial"/>
              </a:rPr>
              <a:t> </a:t>
            </a:r>
            <a:r>
              <a:rPr sz="2397" kern="0" dirty="0">
                <a:solidFill>
                  <a:sysClr val="windowText" lastClr="000000"/>
                </a:solidFill>
                <a:latin typeface="Arial"/>
                <a:cs typeface="Arial"/>
              </a:rPr>
              <a:t>software</a:t>
            </a:r>
            <a:r>
              <a:rPr sz="2397" kern="0" spc="-40" dirty="0">
                <a:solidFill>
                  <a:sysClr val="windowText" lastClr="000000"/>
                </a:solidFill>
                <a:latin typeface="Arial"/>
                <a:cs typeface="Arial"/>
              </a:rPr>
              <a:t> </a:t>
            </a:r>
            <a:r>
              <a:rPr sz="2397" kern="0" spc="-13" dirty="0">
                <a:solidFill>
                  <a:sysClr val="windowText" lastClr="000000"/>
                </a:solidFill>
                <a:latin typeface="Arial"/>
                <a:cs typeface="Arial"/>
              </a:rPr>
              <a:t>design</a:t>
            </a:r>
            <a:endParaRPr sz="2397" kern="0">
              <a:solidFill>
                <a:sysClr val="windowText" lastClr="000000"/>
              </a:solidFill>
              <a:latin typeface="Arial"/>
              <a:cs typeface="Arial"/>
            </a:endParaRPr>
          </a:p>
          <a:p>
            <a:pPr marL="16913" defTabSz="1217706">
              <a:spcBef>
                <a:spcPts val="559"/>
              </a:spcBef>
            </a:pPr>
            <a:r>
              <a:rPr sz="2397" kern="0" dirty="0">
                <a:solidFill>
                  <a:sysClr val="windowText" lastClr="000000"/>
                </a:solidFill>
                <a:latin typeface="Arial"/>
                <a:cs typeface="Arial"/>
              </a:rPr>
              <a:t>Written</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by</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Erich</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Gamma,</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Richard</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Helm,</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Ralph</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Johnson,</a:t>
            </a:r>
            <a:r>
              <a:rPr sz="2397" kern="0" spc="-53" dirty="0">
                <a:solidFill>
                  <a:sysClr val="windowText" lastClr="000000"/>
                </a:solidFill>
                <a:latin typeface="Arial"/>
                <a:cs typeface="Arial"/>
              </a:rPr>
              <a:t> </a:t>
            </a:r>
            <a:r>
              <a:rPr sz="2397" kern="0" dirty="0">
                <a:solidFill>
                  <a:sysClr val="windowText" lastClr="000000"/>
                </a:solidFill>
                <a:latin typeface="Arial"/>
                <a:cs typeface="Arial"/>
              </a:rPr>
              <a:t>and</a:t>
            </a:r>
            <a:r>
              <a:rPr sz="2397" kern="0" spc="-47" dirty="0">
                <a:solidFill>
                  <a:sysClr val="windowText" lastClr="000000"/>
                </a:solidFill>
                <a:latin typeface="Arial"/>
                <a:cs typeface="Arial"/>
              </a:rPr>
              <a:t> </a:t>
            </a:r>
            <a:r>
              <a:rPr sz="2397" kern="0" dirty="0">
                <a:solidFill>
                  <a:sysClr val="windowText" lastClr="000000"/>
                </a:solidFill>
                <a:latin typeface="Arial"/>
                <a:cs typeface="Arial"/>
              </a:rPr>
              <a:t>John</a:t>
            </a:r>
            <a:r>
              <a:rPr sz="2397" kern="0" spc="-53" dirty="0">
                <a:solidFill>
                  <a:sysClr val="windowText" lastClr="000000"/>
                </a:solidFill>
                <a:latin typeface="Arial"/>
                <a:cs typeface="Arial"/>
              </a:rPr>
              <a:t> </a:t>
            </a:r>
            <a:r>
              <a:rPr sz="2397" kern="0" spc="-13" dirty="0">
                <a:solidFill>
                  <a:sysClr val="windowText" lastClr="000000"/>
                </a:solidFill>
                <a:latin typeface="Arial"/>
                <a:cs typeface="Arial"/>
              </a:rPr>
              <a:t>Vlissides</a:t>
            </a:r>
            <a:endParaRPr sz="2397" kern="0">
              <a:solidFill>
                <a:sysClr val="windowText" lastClr="000000"/>
              </a:solidFill>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8" name="object 8"/>
          <p:cNvSpPr txBox="1"/>
          <p:nvPr/>
        </p:nvSpPr>
        <p:spPr>
          <a:xfrm>
            <a:off x="1489233" y="3049385"/>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9" name="object 9"/>
          <p:cNvSpPr txBox="1"/>
          <p:nvPr/>
        </p:nvSpPr>
        <p:spPr>
          <a:xfrm>
            <a:off x="1773042" y="2957822"/>
            <a:ext cx="4815821" cy="385961"/>
          </a:xfrm>
          <a:prstGeom prst="rect">
            <a:avLst/>
          </a:prstGeom>
        </p:spPr>
        <p:txBody>
          <a:bodyPr vert="horz" wrap="square" lIns="0" tIns="16912" rIns="0" bIns="0" rtlCol="0">
            <a:spAutoFit/>
          </a:bodyPr>
          <a:lstStyle/>
          <a:p>
            <a:pPr marL="16913" defTabSz="1217706">
              <a:spcBef>
                <a:spcPts val="133"/>
              </a:spcBef>
            </a:pPr>
            <a:r>
              <a:rPr sz="2397" kern="0" dirty="0">
                <a:solidFill>
                  <a:sysClr val="windowText" lastClr="000000"/>
                </a:solidFill>
                <a:latin typeface="Arial"/>
                <a:cs typeface="Arial"/>
              </a:rPr>
              <a:t>The</a:t>
            </a:r>
            <a:r>
              <a:rPr sz="2397" kern="0" spc="-53" dirty="0">
                <a:solidFill>
                  <a:sysClr val="windowText" lastClr="000000"/>
                </a:solidFill>
                <a:latin typeface="Arial"/>
                <a:cs typeface="Arial"/>
              </a:rPr>
              <a:t> </a:t>
            </a:r>
            <a:r>
              <a:rPr sz="2397" kern="0" spc="-13" dirty="0">
                <a:solidFill>
                  <a:sysClr val="windowText" lastClr="000000"/>
                </a:solidFill>
                <a:latin typeface="Arial"/>
                <a:cs typeface="Arial"/>
              </a:rPr>
              <a:t>so-</a:t>
            </a:r>
            <a:r>
              <a:rPr sz="2397" kern="0" dirty="0">
                <a:solidFill>
                  <a:sysClr val="windowText" lastClr="000000"/>
                </a:solidFill>
                <a:latin typeface="Arial"/>
                <a:cs typeface="Arial"/>
              </a:rPr>
              <a:t>called</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“Gang</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of</a:t>
            </a:r>
            <a:r>
              <a:rPr sz="2397" kern="0" spc="-40" dirty="0">
                <a:solidFill>
                  <a:sysClr val="windowText" lastClr="000000"/>
                </a:solidFill>
                <a:latin typeface="Arial"/>
                <a:cs typeface="Arial"/>
              </a:rPr>
              <a:t> </a:t>
            </a:r>
            <a:r>
              <a:rPr sz="2397" kern="0" dirty="0">
                <a:solidFill>
                  <a:sysClr val="windowText" lastClr="000000"/>
                </a:solidFill>
                <a:latin typeface="Arial"/>
                <a:cs typeface="Arial"/>
              </a:rPr>
              <a:t>Four”</a:t>
            </a:r>
            <a:r>
              <a:rPr sz="2397" kern="0" spc="-33" dirty="0">
                <a:solidFill>
                  <a:sysClr val="windowText" lastClr="000000"/>
                </a:solidFill>
                <a:latin typeface="Arial"/>
                <a:cs typeface="Arial"/>
              </a:rPr>
              <a:t> </a:t>
            </a:r>
            <a:r>
              <a:rPr sz="2397" kern="0" spc="-13" dirty="0">
                <a:solidFill>
                  <a:sysClr val="windowText" lastClr="000000"/>
                </a:solidFill>
                <a:latin typeface="Arial"/>
                <a:cs typeface="Arial"/>
              </a:rPr>
              <a:t>(GoF)</a:t>
            </a:r>
            <a:endParaRPr sz="2397" kern="0">
              <a:solidFill>
                <a:sysClr val="windowText" lastClr="000000"/>
              </a:solidFill>
              <a:latin typeface="Arial"/>
              <a:cs typeface="Arial"/>
            </a:endParaRPr>
          </a:p>
        </p:txBody>
      </p:sp>
      <p:sp>
        <p:nvSpPr>
          <p:cNvPr id="10" name="object 10"/>
          <p:cNvSpPr txBox="1"/>
          <p:nvPr/>
        </p:nvSpPr>
        <p:spPr>
          <a:xfrm>
            <a:off x="1201586" y="3485643"/>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11" name="object 11"/>
          <p:cNvSpPr txBox="1"/>
          <p:nvPr/>
        </p:nvSpPr>
        <p:spPr>
          <a:xfrm>
            <a:off x="1485885" y="3394552"/>
            <a:ext cx="1975375" cy="385961"/>
          </a:xfrm>
          <a:prstGeom prst="rect">
            <a:avLst/>
          </a:prstGeom>
        </p:spPr>
        <p:txBody>
          <a:bodyPr vert="horz" wrap="square" lIns="0" tIns="16912" rIns="0" bIns="0" rtlCol="0">
            <a:spAutoFit/>
          </a:bodyPr>
          <a:lstStyle/>
          <a:p>
            <a:pPr marL="16913" defTabSz="1217706">
              <a:spcBef>
                <a:spcPts val="133"/>
              </a:spcBef>
            </a:pPr>
            <a:r>
              <a:rPr sz="2397" u="sng" kern="0" dirty="0">
                <a:solidFill>
                  <a:srgbClr val="0000FF"/>
                </a:solidFill>
                <a:uFill>
                  <a:solidFill>
                    <a:srgbClr val="0000FF"/>
                  </a:solidFill>
                </a:uFill>
                <a:latin typeface="Arial"/>
                <a:cs typeface="Arial"/>
                <a:hlinkClick r:id="rId2"/>
              </a:rPr>
              <a:t>Online</a:t>
            </a:r>
            <a:r>
              <a:rPr sz="2397" u="sng" kern="0" spc="-47" dirty="0">
                <a:solidFill>
                  <a:srgbClr val="0000FF"/>
                </a:solidFill>
                <a:uFill>
                  <a:solidFill>
                    <a:srgbClr val="0000FF"/>
                  </a:solidFill>
                </a:uFill>
                <a:latin typeface="Arial"/>
                <a:cs typeface="Arial"/>
                <a:hlinkClick r:id="rId2"/>
              </a:rPr>
              <a:t> </a:t>
            </a:r>
            <a:r>
              <a:rPr sz="2397" u="sng" kern="0" spc="-13" dirty="0">
                <a:solidFill>
                  <a:srgbClr val="0000FF"/>
                </a:solidFill>
                <a:uFill>
                  <a:solidFill>
                    <a:srgbClr val="0000FF"/>
                  </a:solidFill>
                </a:uFill>
                <a:latin typeface="Arial"/>
                <a:cs typeface="Arial"/>
                <a:hlinkClick r:id="rId2"/>
              </a:rPr>
              <a:t>version</a:t>
            </a:r>
            <a:endParaRPr sz="2397" kern="0">
              <a:solidFill>
                <a:sysClr val="windowText" lastClr="000000"/>
              </a:solidFill>
              <a:latin typeface="Arial"/>
              <a:cs typeface="Arial"/>
            </a:endParaRPr>
          </a:p>
        </p:txBody>
      </p:sp>
      <p:sp>
        <p:nvSpPr>
          <p:cNvPr id="12" name="object 12"/>
          <p:cNvSpPr txBox="1"/>
          <p:nvPr/>
        </p:nvSpPr>
        <p:spPr>
          <a:xfrm>
            <a:off x="920653" y="3919988"/>
            <a:ext cx="136991" cy="182677"/>
          </a:xfrm>
          <a:prstGeom prst="rect">
            <a:avLst/>
          </a:prstGeom>
        </p:spPr>
        <p:txBody>
          <a:bodyPr vert="horz" wrap="square" lIns="0" tIns="18604" rIns="0" bIns="0" rtlCol="0">
            <a:spAutoFit/>
          </a:bodyPr>
          <a:lstStyle/>
          <a:p>
            <a:pPr marL="16913" defTabSz="1217706">
              <a:spcBef>
                <a:spcPts val="146"/>
              </a:spcBef>
            </a:pPr>
            <a:r>
              <a:rPr sz="1065" kern="0" spc="-67" dirty="0">
                <a:solidFill>
                  <a:sysClr val="windowText" lastClr="000000"/>
                </a:solidFill>
                <a:latin typeface="Wingdings"/>
                <a:cs typeface="Wingdings"/>
              </a:rPr>
              <a:t></a:t>
            </a:r>
            <a:endParaRPr sz="1065" kern="0">
              <a:solidFill>
                <a:sysClr val="windowText" lastClr="000000"/>
              </a:solidFill>
              <a:latin typeface="Wingdings"/>
              <a:cs typeface="Wingdings"/>
            </a:endParaRPr>
          </a:p>
        </p:txBody>
      </p:sp>
      <p:sp>
        <p:nvSpPr>
          <p:cNvPr id="13" name="object 13"/>
          <p:cNvSpPr txBox="1"/>
          <p:nvPr/>
        </p:nvSpPr>
        <p:spPr>
          <a:xfrm>
            <a:off x="1198237" y="3828897"/>
            <a:ext cx="4847109" cy="385961"/>
          </a:xfrm>
          <a:prstGeom prst="rect">
            <a:avLst/>
          </a:prstGeom>
        </p:spPr>
        <p:txBody>
          <a:bodyPr vert="horz" wrap="square" lIns="0" tIns="16912" rIns="0" bIns="0" rtlCol="0">
            <a:spAutoFit/>
          </a:bodyPr>
          <a:lstStyle/>
          <a:p>
            <a:pPr marL="16913" defTabSz="1217706">
              <a:spcBef>
                <a:spcPts val="133"/>
              </a:spcBef>
            </a:pPr>
            <a:r>
              <a:rPr sz="2397" u="sng" kern="0" dirty="0">
                <a:solidFill>
                  <a:srgbClr val="0000FF"/>
                </a:solidFill>
                <a:uFill>
                  <a:solidFill>
                    <a:srgbClr val="0000FF"/>
                  </a:solidFill>
                </a:uFill>
                <a:latin typeface="Arial"/>
                <a:cs typeface="Arial"/>
                <a:hlinkClick r:id="rId3"/>
              </a:rPr>
              <a:t>Refactoring</a:t>
            </a:r>
            <a:r>
              <a:rPr sz="2397" u="sng" kern="0" spc="-40" dirty="0">
                <a:solidFill>
                  <a:srgbClr val="0000FF"/>
                </a:solidFill>
                <a:uFill>
                  <a:solidFill>
                    <a:srgbClr val="0000FF"/>
                  </a:solidFill>
                </a:uFill>
                <a:latin typeface="Arial"/>
                <a:cs typeface="Arial"/>
                <a:hlinkClick r:id="rId3"/>
              </a:rPr>
              <a:t> </a:t>
            </a:r>
            <a:r>
              <a:rPr sz="2397" u="sng" kern="0" dirty="0">
                <a:solidFill>
                  <a:srgbClr val="0000FF"/>
                </a:solidFill>
                <a:uFill>
                  <a:solidFill>
                    <a:srgbClr val="0000FF"/>
                  </a:solidFill>
                </a:uFill>
                <a:latin typeface="Arial"/>
                <a:cs typeface="Arial"/>
                <a:hlinkClick r:id="rId3"/>
              </a:rPr>
              <a:t>Guru</a:t>
            </a:r>
            <a:r>
              <a:rPr sz="2397" u="sng" kern="0" spc="-40" dirty="0">
                <a:solidFill>
                  <a:srgbClr val="0000FF"/>
                </a:solidFill>
                <a:uFill>
                  <a:solidFill>
                    <a:srgbClr val="0000FF"/>
                  </a:solidFill>
                </a:uFill>
                <a:latin typeface="Arial"/>
                <a:cs typeface="Arial"/>
                <a:hlinkClick r:id="rId3"/>
              </a:rPr>
              <a:t> </a:t>
            </a:r>
            <a:r>
              <a:rPr sz="2397" u="sng" kern="0" dirty="0">
                <a:solidFill>
                  <a:srgbClr val="0000FF"/>
                </a:solidFill>
                <a:uFill>
                  <a:solidFill>
                    <a:srgbClr val="0000FF"/>
                  </a:solidFill>
                </a:uFill>
                <a:latin typeface="Arial"/>
                <a:cs typeface="Arial"/>
                <a:hlinkClick r:id="rId3"/>
              </a:rPr>
              <a:t>–</a:t>
            </a:r>
            <a:r>
              <a:rPr sz="2397" u="sng" kern="0" spc="-40" dirty="0">
                <a:solidFill>
                  <a:srgbClr val="0000FF"/>
                </a:solidFill>
                <a:uFill>
                  <a:solidFill>
                    <a:srgbClr val="0000FF"/>
                  </a:solidFill>
                </a:uFill>
                <a:latin typeface="Arial"/>
                <a:cs typeface="Arial"/>
                <a:hlinkClick r:id="rId3"/>
              </a:rPr>
              <a:t> </a:t>
            </a:r>
            <a:r>
              <a:rPr sz="2397" u="sng" kern="0" dirty="0">
                <a:solidFill>
                  <a:srgbClr val="0000FF"/>
                </a:solidFill>
                <a:uFill>
                  <a:solidFill>
                    <a:srgbClr val="0000FF"/>
                  </a:solidFill>
                </a:uFill>
                <a:latin typeface="Arial"/>
                <a:cs typeface="Arial"/>
                <a:hlinkClick r:id="rId3"/>
              </a:rPr>
              <a:t>Design</a:t>
            </a:r>
            <a:r>
              <a:rPr sz="2397" u="sng" kern="0" spc="-40" dirty="0">
                <a:solidFill>
                  <a:srgbClr val="0000FF"/>
                </a:solidFill>
                <a:uFill>
                  <a:solidFill>
                    <a:srgbClr val="0000FF"/>
                  </a:solidFill>
                </a:uFill>
                <a:latin typeface="Arial"/>
                <a:cs typeface="Arial"/>
                <a:hlinkClick r:id="rId3"/>
              </a:rPr>
              <a:t> </a:t>
            </a:r>
            <a:r>
              <a:rPr sz="2397" u="sng" kern="0" spc="-13" dirty="0">
                <a:solidFill>
                  <a:srgbClr val="0000FF"/>
                </a:solidFill>
                <a:uFill>
                  <a:solidFill>
                    <a:srgbClr val="0000FF"/>
                  </a:solidFill>
                </a:uFill>
                <a:latin typeface="Arial"/>
                <a:cs typeface="Arial"/>
                <a:hlinkClick r:id="rId3"/>
              </a:rPr>
              <a:t>Patterns</a:t>
            </a:r>
            <a:endParaRPr sz="2397" kern="0" dirty="0">
              <a:solidFill>
                <a:sysClr val="windowText" lastClr="000000"/>
              </a:solidFill>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 name="Rectangle 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8" name="Picture 7" descr="3D square and rectangle">
            <a:extLst>
              <a:ext uri="{FF2B5EF4-FFF2-40B4-BE49-F238E27FC236}">
                <a16:creationId xmlns:a16="http://schemas.microsoft.com/office/drawing/2014/main" id="{FBE852BB-4A2E-449E-B648-0211815F0F05}"/>
              </a:ext>
            </a:extLst>
          </p:cNvPr>
          <p:cNvPicPr>
            <a:picLocks noChangeAspect="1"/>
          </p:cNvPicPr>
          <p:nvPr/>
        </p:nvPicPr>
        <p:blipFill rotWithShape="1">
          <a:blip r:embed="rId2"/>
          <a:srcRect t="10148" b="8331"/>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45000"/>
                </a:schemeClr>
              </a:gs>
              <a:gs pos="26000">
                <a:schemeClr val="bg1">
                  <a:alpha val="32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A8119C7-6DC3-8652-7DCA-A58B35D1D481}"/>
              </a:ext>
            </a:extLst>
          </p:cNvPr>
          <p:cNvSpPr>
            <a:spLocks noGrp="1"/>
          </p:cNvSpPr>
          <p:nvPr>
            <p:ph type="title"/>
          </p:nvPr>
        </p:nvSpPr>
        <p:spPr>
          <a:xfrm>
            <a:off x="457195" y="701964"/>
            <a:ext cx="5306295" cy="3640303"/>
          </a:xfrm>
        </p:spPr>
        <p:txBody>
          <a:bodyPr vert="horz" lIns="91440" tIns="45720" rIns="91440" bIns="45720" rtlCol="0" anchor="t">
            <a:normAutofit/>
          </a:bodyPr>
          <a:lstStyle/>
          <a:p>
            <a:r>
              <a:rPr lang="en-US" sz="5800">
                <a:solidFill>
                  <a:srgbClr val="FFFFFF"/>
                </a:solidFill>
              </a:rPr>
              <a:t>SOLID Principles</a:t>
            </a:r>
          </a:p>
        </p:txBody>
      </p:sp>
      <p:cxnSp>
        <p:nvCxnSpPr>
          <p:cNvPr id="12" name="Straight Connector 11">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75359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820CA-1F7D-6C58-AC01-22B3108DF046}"/>
              </a:ext>
            </a:extLst>
          </p:cNvPr>
          <p:cNvSpPr>
            <a:spLocks noGrp="1"/>
          </p:cNvSpPr>
          <p:nvPr>
            <p:ph type="title"/>
          </p:nvPr>
        </p:nvSpPr>
        <p:spPr>
          <a:xfrm>
            <a:off x="5496821" y="1371600"/>
            <a:ext cx="6034187" cy="1097280"/>
          </a:xfrm>
        </p:spPr>
        <p:txBody>
          <a:bodyPr>
            <a:normAutofit/>
          </a:bodyPr>
          <a:lstStyle/>
          <a:p>
            <a:r>
              <a:rPr lang="en-US" dirty="0"/>
              <a:t>SOLID Principles</a:t>
            </a:r>
          </a:p>
        </p:txBody>
      </p:sp>
      <p:pic>
        <p:nvPicPr>
          <p:cNvPr id="5" name="Picture 4" descr="Working space background">
            <a:extLst>
              <a:ext uri="{FF2B5EF4-FFF2-40B4-BE49-F238E27FC236}">
                <a16:creationId xmlns:a16="http://schemas.microsoft.com/office/drawing/2014/main" id="{C1A1D223-2328-17FD-4ECD-B06893E2D6C6}"/>
              </a:ext>
            </a:extLst>
          </p:cNvPr>
          <p:cNvPicPr>
            <a:picLocks noChangeAspect="1"/>
          </p:cNvPicPr>
          <p:nvPr/>
        </p:nvPicPr>
        <p:blipFill rotWithShape="1">
          <a:blip r:embed="rId2"/>
          <a:srcRect l="52718" r="-1" b="-1"/>
          <a:stretch/>
        </p:blipFill>
        <p:spPr>
          <a:xfrm>
            <a:off x="20" y="10"/>
            <a:ext cx="4857871" cy="6857990"/>
          </a:xfrm>
          <a:prstGeom prst="rect">
            <a:avLst/>
          </a:prstGeom>
        </p:spPr>
      </p:pic>
      <p:cxnSp>
        <p:nvCxnSpPr>
          <p:cNvPr id="18" name="Straight Connector 17">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74D900-3736-07CA-72E5-FC133B24FEE4}"/>
              </a:ext>
            </a:extLst>
          </p:cNvPr>
          <p:cNvSpPr>
            <a:spLocks noGrp="1"/>
          </p:cNvSpPr>
          <p:nvPr>
            <p:ph idx="1"/>
          </p:nvPr>
        </p:nvSpPr>
        <p:spPr>
          <a:xfrm>
            <a:off x="5496821" y="2633236"/>
            <a:ext cx="6034187" cy="3664687"/>
          </a:xfrm>
        </p:spPr>
        <p:txBody>
          <a:bodyPr>
            <a:normAutofit/>
          </a:bodyPr>
          <a:lstStyle/>
          <a:p>
            <a:r>
              <a:rPr lang="en-US" dirty="0"/>
              <a:t>Introduced by Robert C. Martin in his 2000 paper “Design Principles and Design Patterns” to help developers write software that is easy to understand, modify, and extend.</a:t>
            </a:r>
          </a:p>
          <a:p>
            <a:r>
              <a:rPr lang="en-US" dirty="0"/>
              <a:t>The SOLID principles are </a:t>
            </a:r>
            <a:r>
              <a:rPr lang="en-US" b="1" dirty="0"/>
              <a:t>a set of guidelines </a:t>
            </a:r>
            <a:r>
              <a:rPr lang="en-US" dirty="0"/>
              <a:t>for writing high-quality, maintainable, and scalable software.</a:t>
            </a:r>
          </a:p>
        </p:txBody>
      </p:sp>
    </p:spTree>
    <p:extLst>
      <p:ext uri="{BB962C8B-B14F-4D97-AF65-F5344CB8AC3E}">
        <p14:creationId xmlns:p14="http://schemas.microsoft.com/office/powerpoint/2010/main" val="148040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0D3E3-FD28-8C7D-C121-2956263BE6B3}"/>
              </a:ext>
            </a:extLst>
          </p:cNvPr>
          <p:cNvSpPr>
            <a:spLocks noGrp="1"/>
          </p:cNvSpPr>
          <p:nvPr>
            <p:ph type="title"/>
          </p:nvPr>
        </p:nvSpPr>
        <p:spPr>
          <a:xfrm>
            <a:off x="914400" y="1371600"/>
            <a:ext cx="10360152" cy="1139911"/>
          </a:xfrm>
        </p:spPr>
        <p:txBody>
          <a:bodyPr>
            <a:normAutofit/>
          </a:bodyPr>
          <a:lstStyle/>
          <a:p>
            <a:r>
              <a:rPr lang="en-US" dirty="0"/>
              <a:t>SOLID</a:t>
            </a:r>
          </a:p>
        </p:txBody>
      </p:sp>
      <p:cxnSp>
        <p:nvCxnSpPr>
          <p:cNvPr id="12" name="Straight Connector 11">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B2BC485-8395-0EF6-353B-116A53173BE2}"/>
              </a:ext>
            </a:extLst>
          </p:cNvPr>
          <p:cNvGraphicFramePr>
            <a:graphicFrameLocks noGrp="1"/>
          </p:cNvGraphicFramePr>
          <p:nvPr>
            <p:ph idx="1"/>
            <p:extLst>
              <p:ext uri="{D42A27DB-BD31-4B8C-83A1-F6EECF244321}">
                <p14:modId xmlns:p14="http://schemas.microsoft.com/office/powerpoint/2010/main" val="1124451241"/>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47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1B9F5-C4F2-E99D-7C54-EACC258D6F7C}"/>
              </a:ext>
            </a:extLst>
          </p:cNvPr>
          <p:cNvSpPr>
            <a:spLocks noGrp="1"/>
          </p:cNvSpPr>
          <p:nvPr>
            <p:ph type="title"/>
          </p:nvPr>
        </p:nvSpPr>
        <p:spPr>
          <a:xfrm>
            <a:off x="640079" y="1371600"/>
            <a:ext cx="5752093" cy="1097280"/>
          </a:xfrm>
        </p:spPr>
        <p:txBody>
          <a:bodyPr>
            <a:normAutofit/>
          </a:bodyPr>
          <a:lstStyle/>
          <a:p>
            <a:r>
              <a:rPr lang="en-US" dirty="0"/>
              <a:t>SRP</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DCE165-D5C6-7B4D-9D65-308AFBC318E6}"/>
              </a:ext>
            </a:extLst>
          </p:cNvPr>
          <p:cNvSpPr>
            <a:spLocks noGrp="1"/>
          </p:cNvSpPr>
          <p:nvPr>
            <p:ph idx="1"/>
          </p:nvPr>
        </p:nvSpPr>
        <p:spPr>
          <a:xfrm>
            <a:off x="640079" y="2636205"/>
            <a:ext cx="5752095" cy="3661713"/>
          </a:xfrm>
        </p:spPr>
        <p:txBody>
          <a:bodyPr>
            <a:normAutofit/>
          </a:bodyPr>
          <a:lstStyle/>
          <a:p>
            <a:pPr>
              <a:lnSpc>
                <a:spcPct val="110000"/>
              </a:lnSpc>
            </a:pPr>
            <a:r>
              <a:rPr lang="en-ZA" b="0" i="0">
                <a:effectLst/>
                <a:highlight>
                  <a:srgbClr val="FFFFFF"/>
                </a:highlight>
                <a:latin typeface="Lato" panose="020F0502020204030203" pitchFamily="34" charset="0"/>
              </a:rPr>
              <a:t>The Single Responsibility Principle (SRP) states that </a:t>
            </a:r>
            <a:r>
              <a:rPr lang="en-ZA" b="1" i="0" dirty="0">
                <a:effectLst/>
                <a:highlight>
                  <a:srgbClr val="FFFFFF"/>
                </a:highlight>
                <a:latin typeface="Lato" panose="020F0502020204030203" pitchFamily="34" charset="0"/>
              </a:rPr>
              <a:t>a class should have only one reason to change</a:t>
            </a:r>
            <a:r>
              <a:rPr lang="en-ZA" b="0" i="0">
                <a:effectLst/>
                <a:highlight>
                  <a:srgbClr val="FFFFFF"/>
                </a:highlight>
                <a:latin typeface="Lato" panose="020F0502020204030203" pitchFamily="34" charset="0"/>
              </a:rPr>
              <a:t>, or in other words, </a:t>
            </a:r>
            <a:r>
              <a:rPr lang="en-ZA" b="1" i="0" dirty="0">
                <a:effectLst/>
                <a:highlight>
                  <a:srgbClr val="FFFFFF"/>
                </a:highlight>
                <a:latin typeface="Lato" panose="020F0502020204030203" pitchFamily="34" charset="0"/>
              </a:rPr>
              <a:t>it should have only one responsibility</a:t>
            </a:r>
            <a:r>
              <a:rPr lang="en-ZA" b="0" i="0">
                <a:effectLst/>
                <a:highlight>
                  <a:srgbClr val="FFFFFF"/>
                </a:highlight>
                <a:latin typeface="Lato" panose="020F0502020204030203" pitchFamily="34" charset="0"/>
              </a:rPr>
              <a:t>. This means that a class should have only one job to do, and it should do it well.</a:t>
            </a:r>
          </a:p>
          <a:p>
            <a:pPr>
              <a:lnSpc>
                <a:spcPct val="110000"/>
              </a:lnSpc>
            </a:pPr>
            <a:r>
              <a:rPr lang="en-ZA">
                <a:highlight>
                  <a:srgbClr val="FFFFFF"/>
                </a:highlight>
                <a:latin typeface="Lato" panose="020F0502020204030203" pitchFamily="34" charset="0"/>
              </a:rPr>
              <a:t>Too many responsibilities lead to code that is:</a:t>
            </a:r>
          </a:p>
          <a:p>
            <a:pPr lvl="1">
              <a:lnSpc>
                <a:spcPct val="110000"/>
              </a:lnSpc>
            </a:pPr>
            <a:r>
              <a:rPr lang="en-ZA">
                <a:highlight>
                  <a:srgbClr val="FFFFFF"/>
                </a:highlight>
                <a:latin typeface="Lato" panose="020F0502020204030203" pitchFamily="34" charset="0"/>
              </a:rPr>
              <a:t>Difficult to understand</a:t>
            </a:r>
          </a:p>
          <a:p>
            <a:pPr lvl="1">
              <a:lnSpc>
                <a:spcPct val="110000"/>
              </a:lnSpc>
            </a:pPr>
            <a:r>
              <a:rPr lang="en-ZA">
                <a:highlight>
                  <a:srgbClr val="FFFFFF"/>
                </a:highlight>
                <a:latin typeface="Lato" panose="020F0502020204030203" pitchFamily="34" charset="0"/>
              </a:rPr>
              <a:t>Difficult to maintain </a:t>
            </a:r>
          </a:p>
          <a:p>
            <a:pPr lvl="1">
              <a:lnSpc>
                <a:spcPct val="110000"/>
              </a:lnSpc>
            </a:pPr>
            <a:r>
              <a:rPr lang="en-ZA">
                <a:highlight>
                  <a:srgbClr val="FFFFFF"/>
                </a:highlight>
                <a:latin typeface="Lato" panose="020F0502020204030203" pitchFamily="34" charset="0"/>
              </a:rPr>
              <a:t>Difficult to maintain </a:t>
            </a:r>
          </a:p>
        </p:txBody>
      </p:sp>
      <p:pic>
        <p:nvPicPr>
          <p:cNvPr id="6" name="Picture 5">
            <a:extLst>
              <a:ext uri="{FF2B5EF4-FFF2-40B4-BE49-F238E27FC236}">
                <a16:creationId xmlns:a16="http://schemas.microsoft.com/office/drawing/2014/main" id="{56FF0DC4-E3BE-F408-7D62-FEE8027F0DE8}"/>
              </a:ext>
            </a:extLst>
          </p:cNvPr>
          <p:cNvPicPr>
            <a:picLocks noChangeAspect="1"/>
          </p:cNvPicPr>
          <p:nvPr/>
        </p:nvPicPr>
        <p:blipFill>
          <a:blip r:embed="rId3"/>
          <a:stretch>
            <a:fillRect/>
          </a:stretch>
        </p:blipFill>
        <p:spPr>
          <a:xfrm>
            <a:off x="6392172" y="191510"/>
            <a:ext cx="5033430" cy="24910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057C355A-244E-B04F-B4D8-7B7FD1BAF358}"/>
              </a:ext>
            </a:extLst>
          </p:cNvPr>
          <p:cNvPicPr>
            <a:picLocks noChangeAspect="1"/>
          </p:cNvPicPr>
          <p:nvPr/>
        </p:nvPicPr>
        <p:blipFill>
          <a:blip r:embed="rId4"/>
          <a:stretch>
            <a:fillRect/>
          </a:stretch>
        </p:blipFill>
        <p:spPr>
          <a:xfrm>
            <a:off x="7909560" y="2998917"/>
            <a:ext cx="3288053" cy="3542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023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D4005-DB99-122E-9F13-4C9381B78DEF}"/>
              </a:ext>
            </a:extLst>
          </p:cNvPr>
          <p:cNvSpPr>
            <a:spLocks noGrp="1"/>
          </p:cNvSpPr>
          <p:nvPr>
            <p:ph type="title"/>
          </p:nvPr>
        </p:nvSpPr>
        <p:spPr>
          <a:xfrm>
            <a:off x="640080" y="1371600"/>
            <a:ext cx="5852160" cy="1097280"/>
          </a:xfrm>
        </p:spPr>
        <p:txBody>
          <a:bodyPr anchor="t">
            <a:normAutofit/>
          </a:bodyPr>
          <a:lstStyle/>
          <a:p>
            <a:pPr>
              <a:lnSpc>
                <a:spcPct val="90000"/>
              </a:lnSpc>
            </a:pPr>
            <a:r>
              <a:rPr lang="en-US" sz="3400" dirty="0"/>
              <a:t>Open-Closed Principle (OCP)</a:t>
            </a:r>
          </a:p>
        </p:txBody>
      </p:sp>
      <p:cxnSp>
        <p:nvCxnSpPr>
          <p:cNvPr id="7" name="Straight Connector 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1EABCE-08DF-D726-0DC2-5419BCBBB340}"/>
              </a:ext>
            </a:extLst>
          </p:cNvPr>
          <p:cNvSpPr>
            <a:spLocks noGrp="1"/>
          </p:cNvSpPr>
          <p:nvPr>
            <p:ph idx="1"/>
          </p:nvPr>
        </p:nvSpPr>
        <p:spPr>
          <a:xfrm>
            <a:off x="640080" y="2633236"/>
            <a:ext cx="5852160" cy="3664685"/>
          </a:xfrm>
        </p:spPr>
        <p:txBody>
          <a:bodyPr>
            <a:normAutofit/>
          </a:bodyPr>
          <a:lstStyle/>
          <a:p>
            <a:pPr>
              <a:lnSpc>
                <a:spcPct val="110000"/>
              </a:lnSpc>
            </a:pPr>
            <a:r>
              <a:rPr lang="en-ZA" sz="1700" b="0" i="0">
                <a:effectLst/>
                <a:highlight>
                  <a:srgbClr val="FFFFFF"/>
                </a:highlight>
                <a:latin typeface="Lato" panose="020F0502020204030203" pitchFamily="34" charset="0"/>
              </a:rPr>
              <a:t>The Open-Closed Principle (OCP) states that </a:t>
            </a:r>
            <a:r>
              <a:rPr lang="en-ZA" sz="1700" b="1" i="0">
                <a:effectLst/>
                <a:highlight>
                  <a:srgbClr val="FFFFFF"/>
                </a:highlight>
                <a:latin typeface="Lato" panose="020F0502020204030203" pitchFamily="34" charset="0"/>
              </a:rPr>
              <a:t>software entities (classes, modules, functions, and so on) should be open for extension but closed for modification</a:t>
            </a:r>
            <a:r>
              <a:rPr lang="en-ZA" sz="1700" b="0" i="0">
                <a:effectLst/>
                <a:highlight>
                  <a:srgbClr val="FFFFFF"/>
                </a:highlight>
                <a:latin typeface="Lato" panose="020F0502020204030203" pitchFamily="34" charset="0"/>
              </a:rPr>
              <a:t>. This means that the behaviour of a software entity can be extended without modifying its source code. </a:t>
            </a:r>
          </a:p>
          <a:p>
            <a:pPr>
              <a:lnSpc>
                <a:spcPct val="110000"/>
              </a:lnSpc>
            </a:pPr>
            <a:r>
              <a:rPr lang="en-ZA" sz="1700">
                <a:highlight>
                  <a:srgbClr val="FFFFFF"/>
                </a:highlight>
                <a:latin typeface="Lato" panose="020F0502020204030203" pitchFamily="34" charset="0"/>
              </a:rPr>
              <a:t>OCP Promotes software extensibility and maintainability</a:t>
            </a:r>
          </a:p>
          <a:p>
            <a:pPr>
              <a:lnSpc>
                <a:spcPct val="110000"/>
              </a:lnSpc>
            </a:pPr>
            <a:r>
              <a:rPr lang="en-ZA" sz="1700">
                <a:highlight>
                  <a:srgbClr val="FFFFFF"/>
                </a:highlight>
                <a:latin typeface="Lato" panose="020F0502020204030203" pitchFamily="34" charset="0"/>
              </a:rPr>
              <a:t>D</a:t>
            </a:r>
            <a:r>
              <a:rPr lang="en-ZA" sz="1700" b="0" i="0">
                <a:effectLst/>
                <a:highlight>
                  <a:srgbClr val="FFFFFF"/>
                </a:highlight>
                <a:latin typeface="Lato" panose="020F0502020204030203" pitchFamily="34" charset="0"/>
              </a:rPr>
              <a:t>evelopers can add new functionality without the risk of breaking existing code. </a:t>
            </a:r>
          </a:p>
          <a:p>
            <a:pPr>
              <a:lnSpc>
                <a:spcPct val="110000"/>
              </a:lnSpc>
            </a:pPr>
            <a:r>
              <a:rPr lang="en-ZA" sz="1700">
                <a:highlight>
                  <a:srgbClr val="FFFFFF"/>
                </a:highlight>
                <a:latin typeface="Lato" panose="020F0502020204030203" pitchFamily="34" charset="0"/>
              </a:rPr>
              <a:t>R</a:t>
            </a:r>
            <a:r>
              <a:rPr lang="en-ZA" sz="1700" b="0" i="0">
                <a:effectLst/>
                <a:highlight>
                  <a:srgbClr val="FFFFFF"/>
                </a:highlight>
                <a:latin typeface="Lato" panose="020F0502020204030203" pitchFamily="34" charset="0"/>
              </a:rPr>
              <a:t>esults in code that is easier to maintain, extend, and reuse.</a:t>
            </a:r>
            <a:endParaRPr lang="en-US" sz="1700"/>
          </a:p>
        </p:txBody>
      </p:sp>
      <p:pic>
        <p:nvPicPr>
          <p:cNvPr id="8" name="Picture 7" descr="Padlock on computer motherboard">
            <a:extLst>
              <a:ext uri="{FF2B5EF4-FFF2-40B4-BE49-F238E27FC236}">
                <a16:creationId xmlns:a16="http://schemas.microsoft.com/office/drawing/2014/main" id="{25A15724-BED2-A107-57D6-6FD31C857EBE}"/>
              </a:ext>
            </a:extLst>
          </p:cNvPr>
          <p:cNvPicPr>
            <a:picLocks noChangeAspect="1"/>
          </p:cNvPicPr>
          <p:nvPr/>
        </p:nvPicPr>
        <p:blipFill rotWithShape="1">
          <a:blip r:embed="rId2"/>
          <a:srcRect l="14738" r="38091" b="-1"/>
          <a:stretch/>
        </p:blipFill>
        <p:spPr>
          <a:xfrm>
            <a:off x="7345680" y="10"/>
            <a:ext cx="4846320" cy="6857990"/>
          </a:xfrm>
          <a:prstGeom prst="rect">
            <a:avLst/>
          </a:prstGeom>
        </p:spPr>
      </p:pic>
    </p:spTree>
    <p:extLst>
      <p:ext uri="{BB962C8B-B14F-4D97-AF65-F5344CB8AC3E}">
        <p14:creationId xmlns:p14="http://schemas.microsoft.com/office/powerpoint/2010/main" val="342342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E6124-4904-3BCB-D84E-26157E89A94E}"/>
              </a:ext>
            </a:extLst>
          </p:cNvPr>
          <p:cNvSpPr>
            <a:spLocks noGrp="1"/>
          </p:cNvSpPr>
          <p:nvPr>
            <p:ph type="title"/>
          </p:nvPr>
        </p:nvSpPr>
        <p:spPr>
          <a:xfrm>
            <a:off x="1699404" y="914400"/>
            <a:ext cx="8945593" cy="948688"/>
          </a:xfrm>
        </p:spPr>
        <p:txBody>
          <a:bodyPr vert="horz" lIns="91440" tIns="45720" rIns="91440" bIns="45720" rtlCol="0" anchor="b">
            <a:normAutofit/>
          </a:bodyPr>
          <a:lstStyle/>
          <a:p>
            <a:pPr algn="ctr"/>
            <a:r>
              <a:rPr lang="en-US" sz="4400"/>
              <a:t>Open-Closed Principle (OCP)</a:t>
            </a:r>
          </a:p>
        </p:txBody>
      </p:sp>
      <p:pic>
        <p:nvPicPr>
          <p:cNvPr id="4" name="Content Placeholder 3" descr="A screen shot of a computer code&#10;&#10;Description automatically generated">
            <a:extLst>
              <a:ext uri="{FF2B5EF4-FFF2-40B4-BE49-F238E27FC236}">
                <a16:creationId xmlns:a16="http://schemas.microsoft.com/office/drawing/2014/main" id="{D0F64543-CEAC-4240-D543-D0BD2C91BA5E}"/>
              </a:ext>
            </a:extLst>
          </p:cNvPr>
          <p:cNvPicPr>
            <a:picLocks noGrp="1" noChangeAspect="1"/>
          </p:cNvPicPr>
          <p:nvPr>
            <p:ph idx="1"/>
          </p:nvPr>
        </p:nvPicPr>
        <p:blipFill>
          <a:blip r:embed="rId3"/>
          <a:stretch>
            <a:fillRect/>
          </a:stretch>
        </p:blipFill>
        <p:spPr>
          <a:xfrm>
            <a:off x="912627" y="3021407"/>
            <a:ext cx="5132089" cy="29012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DCC22B4A-8910-F935-3371-8B2ADCBFA04C}"/>
              </a:ext>
            </a:extLst>
          </p:cNvPr>
          <p:cNvPicPr>
            <a:picLocks noChangeAspect="1"/>
          </p:cNvPicPr>
          <p:nvPr/>
        </p:nvPicPr>
        <p:blipFill>
          <a:blip r:embed="rId4"/>
          <a:stretch>
            <a:fillRect/>
          </a:stretch>
        </p:blipFill>
        <p:spPr>
          <a:xfrm>
            <a:off x="6222582" y="2777488"/>
            <a:ext cx="4052559" cy="3389087"/>
          </a:xfrm>
          <a:prstGeom prst="rect">
            <a:avLst/>
          </a:prstGeom>
        </p:spPr>
      </p:pic>
    </p:spTree>
    <p:extLst>
      <p:ext uri="{BB962C8B-B14F-4D97-AF65-F5344CB8AC3E}">
        <p14:creationId xmlns:p14="http://schemas.microsoft.com/office/powerpoint/2010/main" val="350892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4621-1C74-CA82-715E-4C242CF60DB0}"/>
              </a:ext>
            </a:extLst>
          </p:cNvPr>
          <p:cNvSpPr>
            <a:spLocks noGrp="1"/>
          </p:cNvSpPr>
          <p:nvPr>
            <p:ph type="title"/>
          </p:nvPr>
        </p:nvSpPr>
        <p:spPr/>
        <p:txBody>
          <a:bodyPr>
            <a:normAutofit/>
          </a:bodyPr>
          <a:lstStyle/>
          <a:p>
            <a:r>
              <a:rPr lang="en-US" dirty="0" err="1"/>
              <a:t>Liskov</a:t>
            </a:r>
            <a:r>
              <a:rPr lang="en-US" dirty="0"/>
              <a:t> Substitution Principle</a:t>
            </a:r>
          </a:p>
        </p:txBody>
      </p:sp>
      <p:sp>
        <p:nvSpPr>
          <p:cNvPr id="3" name="Content Placeholder 2">
            <a:extLst>
              <a:ext uri="{FF2B5EF4-FFF2-40B4-BE49-F238E27FC236}">
                <a16:creationId xmlns:a16="http://schemas.microsoft.com/office/drawing/2014/main" id="{97731384-3966-22A5-8F77-268C29551909}"/>
              </a:ext>
            </a:extLst>
          </p:cNvPr>
          <p:cNvSpPr>
            <a:spLocks noGrp="1"/>
          </p:cNvSpPr>
          <p:nvPr>
            <p:ph idx="1"/>
          </p:nvPr>
        </p:nvSpPr>
        <p:spPr/>
        <p:txBody>
          <a:bodyPr/>
          <a:lstStyle/>
          <a:p>
            <a:r>
              <a:rPr lang="en-ZA" b="0" i="0" dirty="0">
                <a:solidFill>
                  <a:srgbClr val="0A0A23"/>
                </a:solidFill>
                <a:effectLst/>
                <a:highlight>
                  <a:srgbClr val="FFFFFF"/>
                </a:highlight>
                <a:latin typeface="Lato" panose="020F0502020204030203" pitchFamily="34" charset="0"/>
              </a:rPr>
              <a:t>The </a:t>
            </a:r>
            <a:r>
              <a:rPr lang="en-ZA" b="0" i="0" dirty="0" err="1">
                <a:solidFill>
                  <a:srgbClr val="0A0A23"/>
                </a:solidFill>
                <a:effectLst/>
                <a:highlight>
                  <a:srgbClr val="FFFFFF"/>
                </a:highlight>
                <a:latin typeface="Lato" panose="020F0502020204030203" pitchFamily="34" charset="0"/>
              </a:rPr>
              <a:t>Liskov</a:t>
            </a:r>
            <a:r>
              <a:rPr lang="en-ZA" b="0" i="0" dirty="0">
                <a:solidFill>
                  <a:srgbClr val="0A0A23"/>
                </a:solidFill>
                <a:effectLst/>
                <a:highlight>
                  <a:srgbClr val="FFFFFF"/>
                </a:highlight>
                <a:latin typeface="Lato" panose="020F0502020204030203" pitchFamily="34" charset="0"/>
              </a:rPr>
              <a:t> Substitution Principle (LSP) states that </a:t>
            </a:r>
            <a:r>
              <a:rPr lang="en-ZA" b="1" i="0" dirty="0">
                <a:effectLst/>
                <a:highlight>
                  <a:srgbClr val="FFFFFF"/>
                </a:highlight>
                <a:latin typeface="Lato" panose="020F0502020204030203" pitchFamily="34" charset="0"/>
              </a:rPr>
              <a:t>any instance of a derived class should be substitutable for an instance of its base class without affecting the correctness of the program</a:t>
            </a:r>
            <a:r>
              <a:rPr lang="en-ZA" b="0" i="0" dirty="0">
                <a:solidFill>
                  <a:srgbClr val="0A0A23"/>
                </a:solidFill>
                <a:effectLst/>
                <a:highlight>
                  <a:srgbClr val="FFFFFF"/>
                </a:highlight>
                <a:latin typeface="Lato" panose="020F0502020204030203" pitchFamily="34" charset="0"/>
              </a:rPr>
              <a:t>.</a:t>
            </a:r>
            <a:endParaRPr lang="en-ZA" dirty="0">
              <a:solidFill>
                <a:srgbClr val="0A0A23"/>
              </a:solidFill>
              <a:highlight>
                <a:srgbClr val="FFFFFF"/>
              </a:highlight>
              <a:latin typeface="Lato" panose="020F0502020204030203" pitchFamily="34" charset="0"/>
            </a:endParaRPr>
          </a:p>
          <a:p>
            <a:r>
              <a:rPr lang="en-ZA" b="0" i="0" dirty="0">
                <a:solidFill>
                  <a:srgbClr val="0A0A23"/>
                </a:solidFill>
                <a:effectLst/>
                <a:highlight>
                  <a:srgbClr val="FFFFFF"/>
                </a:highlight>
                <a:latin typeface="Lato" panose="020F0502020204030203" pitchFamily="34" charset="0"/>
              </a:rPr>
              <a:t>In other words, a derived class should behave like its base class in all contexts. In more simple terms, if class A is a subtype of class B, you should be able to replace B with A without breaking the behaviour of your program</a:t>
            </a:r>
          </a:p>
          <a:p>
            <a:r>
              <a:rPr lang="en-ZA" dirty="0"/>
              <a:t>Violating the LSP can lead to unexpected </a:t>
            </a:r>
            <a:r>
              <a:rPr lang="en-ZA" dirty="0" err="1"/>
              <a:t>behavior</a:t>
            </a:r>
            <a:r>
              <a:rPr lang="en-ZA" dirty="0"/>
              <a:t>, bugs, and maintainability issues.</a:t>
            </a:r>
            <a:endParaRPr lang="en-US" dirty="0"/>
          </a:p>
        </p:txBody>
      </p:sp>
    </p:spTree>
    <p:extLst>
      <p:ext uri="{BB962C8B-B14F-4D97-AF65-F5344CB8AC3E}">
        <p14:creationId xmlns:p14="http://schemas.microsoft.com/office/powerpoint/2010/main" val="41530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C85C3D-851E-C759-B1BC-54A5D1E82C85}"/>
              </a:ext>
            </a:extLst>
          </p:cNvPr>
          <p:cNvSpPr>
            <a:spLocks noGrp="1"/>
          </p:cNvSpPr>
          <p:nvPr>
            <p:ph type="title"/>
          </p:nvPr>
        </p:nvSpPr>
        <p:spPr>
          <a:xfrm>
            <a:off x="640080" y="914399"/>
            <a:ext cx="10847494" cy="1171069"/>
          </a:xfrm>
        </p:spPr>
        <p:txBody>
          <a:bodyPr anchor="t">
            <a:normAutofit/>
          </a:bodyPr>
          <a:lstStyle/>
          <a:p>
            <a:r>
              <a:rPr lang="en-US"/>
              <a:t>Content:</a:t>
            </a:r>
            <a:endParaRPr lang="en-US" dirty="0"/>
          </a:p>
        </p:txBody>
      </p:sp>
      <p:pic>
        <p:nvPicPr>
          <p:cNvPr id="4" name="object 16">
            <a:extLst>
              <a:ext uri="{FF2B5EF4-FFF2-40B4-BE49-F238E27FC236}">
                <a16:creationId xmlns:a16="http://schemas.microsoft.com/office/drawing/2014/main" id="{0FB052AB-E7F1-D843-7C89-84D7975C3E7C}"/>
              </a:ext>
            </a:extLst>
          </p:cNvPr>
          <p:cNvPicPr/>
          <p:nvPr/>
        </p:nvPicPr>
        <p:blipFill>
          <a:blip r:embed="rId2" cstate="print"/>
          <a:stretch>
            <a:fillRect/>
          </a:stretch>
        </p:blipFill>
        <p:spPr>
          <a:xfrm>
            <a:off x="713232" y="2256287"/>
            <a:ext cx="5648193" cy="3400442"/>
          </a:xfrm>
          <a:prstGeom prst="rect">
            <a:avLst/>
          </a:prstGeom>
        </p:spPr>
      </p:pic>
      <p:sp>
        <p:nvSpPr>
          <p:cNvPr id="3" name="Content Placeholder 2">
            <a:extLst>
              <a:ext uri="{FF2B5EF4-FFF2-40B4-BE49-F238E27FC236}">
                <a16:creationId xmlns:a16="http://schemas.microsoft.com/office/drawing/2014/main" id="{54E83237-E959-6267-2FCF-382C9FF6D5E7}"/>
              </a:ext>
            </a:extLst>
          </p:cNvPr>
          <p:cNvSpPr>
            <a:spLocks noGrp="1"/>
          </p:cNvSpPr>
          <p:nvPr>
            <p:ph idx="1"/>
          </p:nvPr>
        </p:nvSpPr>
        <p:spPr>
          <a:xfrm>
            <a:off x="6915150" y="2256287"/>
            <a:ext cx="4563618" cy="3760459"/>
          </a:xfrm>
        </p:spPr>
        <p:txBody>
          <a:bodyPr anchor="t">
            <a:normAutofit/>
          </a:bodyPr>
          <a:lstStyle/>
          <a:p>
            <a:pPr>
              <a:lnSpc>
                <a:spcPct val="110000"/>
              </a:lnSpc>
            </a:pPr>
            <a:r>
              <a:rPr lang="en-US" sz="1500"/>
              <a:t>Design Patterns Introduction </a:t>
            </a:r>
          </a:p>
          <a:p>
            <a:pPr>
              <a:lnSpc>
                <a:spcPct val="110000"/>
              </a:lnSpc>
            </a:pPr>
            <a:r>
              <a:rPr lang="en-US" sz="1500"/>
              <a:t>Types of Design Pattern </a:t>
            </a:r>
          </a:p>
          <a:p>
            <a:pPr>
              <a:lnSpc>
                <a:spcPct val="110000"/>
              </a:lnSpc>
            </a:pPr>
            <a:r>
              <a:rPr lang="en-US" sz="1500"/>
              <a:t>Anti-Patterns</a:t>
            </a:r>
          </a:p>
          <a:p>
            <a:pPr>
              <a:lnSpc>
                <a:spcPct val="110000"/>
              </a:lnSpc>
            </a:pPr>
            <a:r>
              <a:rPr lang="en-US" sz="1500"/>
              <a:t>Creational Design Patterns</a:t>
            </a:r>
          </a:p>
          <a:p>
            <a:pPr lvl="1">
              <a:lnSpc>
                <a:spcPct val="110000"/>
              </a:lnSpc>
            </a:pPr>
            <a:r>
              <a:rPr lang="en-US" sz="1500"/>
              <a:t>Factory </a:t>
            </a:r>
          </a:p>
          <a:p>
            <a:pPr lvl="1">
              <a:lnSpc>
                <a:spcPct val="110000"/>
              </a:lnSpc>
            </a:pPr>
            <a:r>
              <a:rPr lang="en-US" sz="1500"/>
              <a:t>Prototype </a:t>
            </a:r>
          </a:p>
          <a:p>
            <a:pPr lvl="1">
              <a:lnSpc>
                <a:spcPct val="110000"/>
              </a:lnSpc>
            </a:pPr>
            <a:r>
              <a:rPr lang="en-US" sz="1500"/>
              <a:t>Abstract Factory </a:t>
            </a:r>
          </a:p>
          <a:p>
            <a:pPr lvl="1">
              <a:lnSpc>
                <a:spcPct val="110000"/>
              </a:lnSpc>
            </a:pPr>
            <a:r>
              <a:rPr lang="en-US" sz="1500"/>
              <a:t>Builder </a:t>
            </a:r>
          </a:p>
          <a:p>
            <a:pPr lvl="1">
              <a:lnSpc>
                <a:spcPct val="110000"/>
              </a:lnSpc>
            </a:pPr>
            <a:r>
              <a:rPr lang="en-US" sz="1500"/>
              <a:t>Singleton</a:t>
            </a:r>
          </a:p>
          <a:p>
            <a:pPr>
              <a:lnSpc>
                <a:spcPct val="110000"/>
              </a:lnSpc>
            </a:pPr>
            <a:r>
              <a:rPr lang="en-US" sz="1500"/>
              <a:t>Design Pattern Pitfalls</a:t>
            </a:r>
          </a:p>
          <a:p>
            <a:pPr>
              <a:lnSpc>
                <a:spcPct val="110000"/>
              </a:lnSpc>
            </a:pPr>
            <a:endParaRPr lang="en-US" sz="1500"/>
          </a:p>
          <a:p>
            <a:pPr lvl="1">
              <a:lnSpc>
                <a:spcPct val="110000"/>
              </a:lnSpc>
            </a:pPr>
            <a:endParaRPr lang="en-US" sz="1500"/>
          </a:p>
          <a:p>
            <a:pPr>
              <a:lnSpc>
                <a:spcPct val="110000"/>
              </a:lnSpc>
            </a:pPr>
            <a:endParaRPr lang="en-US" sz="1500"/>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798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C551-E0C0-41DF-0288-60BE07B3CB43}"/>
              </a:ext>
            </a:extLst>
          </p:cNvPr>
          <p:cNvSpPr>
            <a:spLocks noGrp="1"/>
          </p:cNvSpPr>
          <p:nvPr>
            <p:ph type="title"/>
          </p:nvPr>
        </p:nvSpPr>
        <p:spPr/>
        <p:txBody>
          <a:bodyPr/>
          <a:lstStyle/>
          <a:p>
            <a:r>
              <a:rPr lang="en-US" dirty="0" err="1"/>
              <a:t>Liskov</a:t>
            </a:r>
            <a:r>
              <a:rPr lang="en-US" dirty="0"/>
              <a:t> Substitution Principle</a:t>
            </a:r>
          </a:p>
        </p:txBody>
      </p:sp>
      <p:pic>
        <p:nvPicPr>
          <p:cNvPr id="4" name="Content Placeholder 3">
            <a:extLst>
              <a:ext uri="{FF2B5EF4-FFF2-40B4-BE49-F238E27FC236}">
                <a16:creationId xmlns:a16="http://schemas.microsoft.com/office/drawing/2014/main" id="{57EB19EC-32E9-25EE-480A-6C9AE41330C4}"/>
              </a:ext>
            </a:extLst>
          </p:cNvPr>
          <p:cNvPicPr>
            <a:picLocks noGrp="1" noChangeAspect="1"/>
          </p:cNvPicPr>
          <p:nvPr>
            <p:ph idx="1"/>
          </p:nvPr>
        </p:nvPicPr>
        <p:blipFill>
          <a:blip r:embed="rId3"/>
          <a:stretch>
            <a:fillRect/>
          </a:stretch>
        </p:blipFill>
        <p:spPr>
          <a:xfrm>
            <a:off x="8360410" y="768351"/>
            <a:ext cx="2476500" cy="1206500"/>
          </a:xfrm>
          <a:prstGeom prst="rect">
            <a:avLst/>
          </a:prstGeom>
        </p:spPr>
      </p:pic>
      <p:pic>
        <p:nvPicPr>
          <p:cNvPr id="5" name="Picture 4">
            <a:extLst>
              <a:ext uri="{FF2B5EF4-FFF2-40B4-BE49-F238E27FC236}">
                <a16:creationId xmlns:a16="http://schemas.microsoft.com/office/drawing/2014/main" id="{B88E3EED-6C34-9435-B11A-2108AB1C617D}"/>
              </a:ext>
            </a:extLst>
          </p:cNvPr>
          <p:cNvPicPr>
            <a:picLocks noChangeAspect="1"/>
          </p:cNvPicPr>
          <p:nvPr/>
        </p:nvPicPr>
        <p:blipFill>
          <a:blip r:embed="rId4"/>
          <a:stretch>
            <a:fillRect/>
          </a:stretch>
        </p:blipFill>
        <p:spPr>
          <a:xfrm>
            <a:off x="1689100" y="2475230"/>
            <a:ext cx="3225800" cy="3619500"/>
          </a:xfrm>
          <a:prstGeom prst="rect">
            <a:avLst/>
          </a:prstGeom>
        </p:spPr>
      </p:pic>
      <p:pic>
        <p:nvPicPr>
          <p:cNvPr id="6" name="Picture 5">
            <a:extLst>
              <a:ext uri="{FF2B5EF4-FFF2-40B4-BE49-F238E27FC236}">
                <a16:creationId xmlns:a16="http://schemas.microsoft.com/office/drawing/2014/main" id="{24B885ED-68EF-C6A7-3356-71EAE86B9EAF}"/>
              </a:ext>
            </a:extLst>
          </p:cNvPr>
          <p:cNvPicPr>
            <a:picLocks noChangeAspect="1"/>
          </p:cNvPicPr>
          <p:nvPr/>
        </p:nvPicPr>
        <p:blipFill>
          <a:blip r:embed="rId5"/>
          <a:stretch>
            <a:fillRect/>
          </a:stretch>
        </p:blipFill>
        <p:spPr>
          <a:xfrm>
            <a:off x="5689600" y="2373630"/>
            <a:ext cx="5588000" cy="3721100"/>
          </a:xfrm>
          <a:prstGeom prst="rect">
            <a:avLst/>
          </a:prstGeom>
        </p:spPr>
      </p:pic>
    </p:spTree>
    <p:extLst>
      <p:ext uri="{BB962C8B-B14F-4D97-AF65-F5344CB8AC3E}">
        <p14:creationId xmlns:p14="http://schemas.microsoft.com/office/powerpoint/2010/main" val="30682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3DD4-EEBB-9549-DCFA-F714B40FAF11}"/>
              </a:ext>
            </a:extLst>
          </p:cNvPr>
          <p:cNvSpPr>
            <a:spLocks noGrp="1"/>
          </p:cNvSpPr>
          <p:nvPr>
            <p:ph type="title"/>
          </p:nvPr>
        </p:nvSpPr>
        <p:spPr/>
        <p:txBody>
          <a:bodyPr>
            <a:normAutofit/>
          </a:bodyPr>
          <a:lstStyle/>
          <a:p>
            <a:r>
              <a:rPr lang="en-US" dirty="0"/>
              <a:t>Interface Segregation Principle (ISP)</a:t>
            </a:r>
          </a:p>
        </p:txBody>
      </p:sp>
      <p:sp>
        <p:nvSpPr>
          <p:cNvPr id="3" name="Content Placeholder 2">
            <a:extLst>
              <a:ext uri="{FF2B5EF4-FFF2-40B4-BE49-F238E27FC236}">
                <a16:creationId xmlns:a16="http://schemas.microsoft.com/office/drawing/2014/main" id="{6698DBB8-B1E8-2E8E-2F3F-3B7DE54B924E}"/>
              </a:ext>
            </a:extLst>
          </p:cNvPr>
          <p:cNvSpPr>
            <a:spLocks noGrp="1"/>
          </p:cNvSpPr>
          <p:nvPr>
            <p:ph idx="1"/>
          </p:nvPr>
        </p:nvSpPr>
        <p:spPr/>
        <p:txBody>
          <a:bodyPr/>
          <a:lstStyle/>
          <a:p>
            <a:r>
              <a:rPr lang="en-US" dirty="0"/>
              <a:t>The Interface Segregation Principle (ISP) focuses on designing interfaces that are specific to their client's needs. It states that </a:t>
            </a:r>
            <a:r>
              <a:rPr lang="en-US" b="1" dirty="0"/>
              <a:t>no client should be forced to depend on methods it does not use</a:t>
            </a:r>
            <a:r>
              <a:rPr lang="en-US" dirty="0"/>
              <a:t>.</a:t>
            </a:r>
          </a:p>
          <a:p>
            <a:r>
              <a:rPr lang="en-ZA" b="0" i="0" dirty="0">
                <a:solidFill>
                  <a:srgbClr val="0A0A23"/>
                </a:solidFill>
                <a:effectLst/>
                <a:highlight>
                  <a:srgbClr val="FFFFFF"/>
                </a:highlight>
                <a:latin typeface="Lato" panose="020F0502020204030203" pitchFamily="34" charset="0"/>
              </a:rPr>
              <a:t>The principle suggests that </a:t>
            </a:r>
            <a:r>
              <a:rPr lang="en-ZA" b="1" i="0" dirty="0">
                <a:effectLst/>
                <a:highlight>
                  <a:srgbClr val="FFFFFF"/>
                </a:highlight>
                <a:latin typeface="Lato" panose="020F0502020204030203" pitchFamily="34" charset="0"/>
              </a:rPr>
              <a:t>instead of creating a large interface that covers all the possible methods, it's better to create smaller, more focused interfaces for specific use cases</a:t>
            </a:r>
            <a:r>
              <a:rPr lang="en-ZA" b="0" i="0" dirty="0">
                <a:solidFill>
                  <a:srgbClr val="0A0A23"/>
                </a:solidFill>
                <a:effectLst/>
                <a:highlight>
                  <a:srgbClr val="FFFFFF"/>
                </a:highlight>
                <a:latin typeface="Lato" panose="020F0502020204030203" pitchFamily="34" charset="0"/>
              </a:rPr>
              <a:t>. This approach results in interfaces that are more cohesive and less coupled.</a:t>
            </a:r>
            <a:endParaRPr lang="en-US" dirty="0"/>
          </a:p>
        </p:txBody>
      </p:sp>
    </p:spTree>
    <p:extLst>
      <p:ext uri="{BB962C8B-B14F-4D97-AF65-F5344CB8AC3E}">
        <p14:creationId xmlns:p14="http://schemas.microsoft.com/office/powerpoint/2010/main" val="56273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5426-D435-D30C-9DE2-697EAD59E7B7}"/>
              </a:ext>
            </a:extLst>
          </p:cNvPr>
          <p:cNvSpPr>
            <a:spLocks noGrp="1"/>
          </p:cNvSpPr>
          <p:nvPr>
            <p:ph type="title"/>
          </p:nvPr>
        </p:nvSpPr>
        <p:spPr/>
        <p:txBody>
          <a:bodyPr/>
          <a:lstStyle/>
          <a:p>
            <a:r>
              <a:rPr lang="en-US" dirty="0"/>
              <a:t>Interface Segregation Principle (ISP)</a:t>
            </a:r>
          </a:p>
        </p:txBody>
      </p:sp>
      <p:pic>
        <p:nvPicPr>
          <p:cNvPr id="4" name="Content Placeholder 3">
            <a:extLst>
              <a:ext uri="{FF2B5EF4-FFF2-40B4-BE49-F238E27FC236}">
                <a16:creationId xmlns:a16="http://schemas.microsoft.com/office/drawing/2014/main" id="{F3BC64A6-C10B-1B7B-DB37-E77FA5377A9D}"/>
              </a:ext>
            </a:extLst>
          </p:cNvPr>
          <p:cNvPicPr>
            <a:picLocks noGrp="1" noChangeAspect="1"/>
          </p:cNvPicPr>
          <p:nvPr>
            <p:ph idx="1"/>
          </p:nvPr>
        </p:nvPicPr>
        <p:blipFill>
          <a:blip r:embed="rId3"/>
          <a:stretch>
            <a:fillRect/>
          </a:stretch>
        </p:blipFill>
        <p:spPr>
          <a:xfrm>
            <a:off x="274320" y="3086005"/>
            <a:ext cx="2395728" cy="1643351"/>
          </a:xfrm>
          <a:prstGeom prst="rect">
            <a:avLst/>
          </a:prstGeom>
        </p:spPr>
      </p:pic>
      <p:sp>
        <p:nvSpPr>
          <p:cNvPr id="5" name="TextBox 4">
            <a:extLst>
              <a:ext uri="{FF2B5EF4-FFF2-40B4-BE49-F238E27FC236}">
                <a16:creationId xmlns:a16="http://schemas.microsoft.com/office/drawing/2014/main" id="{B1850FBB-E656-A142-0E3F-E5A573C8CAE8}"/>
              </a:ext>
            </a:extLst>
          </p:cNvPr>
          <p:cNvSpPr txBox="1"/>
          <p:nvPr/>
        </p:nvSpPr>
        <p:spPr>
          <a:xfrm>
            <a:off x="274320" y="2612654"/>
            <a:ext cx="2994660" cy="377190"/>
          </a:xfrm>
          <a:prstGeom prst="rect">
            <a:avLst/>
          </a:prstGeom>
          <a:noFill/>
        </p:spPr>
        <p:txBody>
          <a:bodyPr wrap="square" rtlCol="0">
            <a:spAutoFit/>
          </a:bodyPr>
          <a:lstStyle/>
          <a:p>
            <a:r>
              <a:rPr lang="en-US" dirty="0"/>
              <a:t>Consider:</a:t>
            </a:r>
          </a:p>
        </p:txBody>
      </p:sp>
      <p:pic>
        <p:nvPicPr>
          <p:cNvPr id="6" name="Picture 5">
            <a:extLst>
              <a:ext uri="{FF2B5EF4-FFF2-40B4-BE49-F238E27FC236}">
                <a16:creationId xmlns:a16="http://schemas.microsoft.com/office/drawing/2014/main" id="{00EE1D51-9275-D4DE-5C61-19292DDFD8EF}"/>
              </a:ext>
            </a:extLst>
          </p:cNvPr>
          <p:cNvPicPr>
            <a:picLocks noChangeAspect="1"/>
          </p:cNvPicPr>
          <p:nvPr/>
        </p:nvPicPr>
        <p:blipFill>
          <a:blip r:embed="rId4"/>
          <a:stretch>
            <a:fillRect/>
          </a:stretch>
        </p:blipFill>
        <p:spPr>
          <a:xfrm>
            <a:off x="2967863" y="2731844"/>
            <a:ext cx="4090670" cy="3020494"/>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4A18826A-DE11-7983-075E-733DC76822BF}"/>
              </a:ext>
            </a:extLst>
          </p:cNvPr>
          <p:cNvSpPr txBox="1"/>
          <p:nvPr/>
        </p:nvSpPr>
        <p:spPr>
          <a:xfrm>
            <a:off x="3320034" y="2276176"/>
            <a:ext cx="3386328" cy="369332"/>
          </a:xfrm>
          <a:prstGeom prst="rect">
            <a:avLst/>
          </a:prstGeom>
          <a:noFill/>
        </p:spPr>
        <p:txBody>
          <a:bodyPr wrap="square" rtlCol="0">
            <a:spAutoFit/>
          </a:bodyPr>
          <a:lstStyle/>
          <a:p>
            <a:pPr algn="ctr"/>
            <a:r>
              <a:rPr lang="en-US" dirty="0"/>
              <a:t>Interface is clearly too broad</a:t>
            </a:r>
          </a:p>
        </p:txBody>
      </p:sp>
      <p:pic>
        <p:nvPicPr>
          <p:cNvPr id="10" name="Picture 9">
            <a:extLst>
              <a:ext uri="{FF2B5EF4-FFF2-40B4-BE49-F238E27FC236}">
                <a16:creationId xmlns:a16="http://schemas.microsoft.com/office/drawing/2014/main" id="{A3090B66-F15B-2CA0-E971-7E0AB915AB77}"/>
              </a:ext>
            </a:extLst>
          </p:cNvPr>
          <p:cNvPicPr>
            <a:picLocks noChangeAspect="1"/>
          </p:cNvPicPr>
          <p:nvPr/>
        </p:nvPicPr>
        <p:blipFill>
          <a:blip r:embed="rId5"/>
          <a:stretch>
            <a:fillRect/>
          </a:stretch>
        </p:blipFill>
        <p:spPr>
          <a:xfrm>
            <a:off x="9111996" y="1412576"/>
            <a:ext cx="1841500" cy="1727200"/>
          </a:xfrm>
          <a:prstGeom prst="rect">
            <a:avLst/>
          </a:prstGeom>
        </p:spPr>
      </p:pic>
      <p:pic>
        <p:nvPicPr>
          <p:cNvPr id="11" name="Picture 10">
            <a:extLst>
              <a:ext uri="{FF2B5EF4-FFF2-40B4-BE49-F238E27FC236}">
                <a16:creationId xmlns:a16="http://schemas.microsoft.com/office/drawing/2014/main" id="{23215776-0BFC-7B89-CB5A-7C7737EB8F56}"/>
              </a:ext>
            </a:extLst>
          </p:cNvPr>
          <p:cNvPicPr>
            <a:picLocks noChangeAspect="1"/>
          </p:cNvPicPr>
          <p:nvPr/>
        </p:nvPicPr>
        <p:blipFill>
          <a:blip r:embed="rId6"/>
          <a:stretch>
            <a:fillRect/>
          </a:stretch>
        </p:blipFill>
        <p:spPr>
          <a:xfrm>
            <a:off x="7356348" y="3180751"/>
            <a:ext cx="2133600" cy="29083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5ED345A3-93B3-CA3C-D35A-D587CC8F544C}"/>
              </a:ext>
            </a:extLst>
          </p:cNvPr>
          <p:cNvPicPr>
            <a:picLocks noChangeAspect="1"/>
          </p:cNvPicPr>
          <p:nvPr/>
        </p:nvPicPr>
        <p:blipFill>
          <a:blip r:embed="rId7"/>
          <a:stretch>
            <a:fillRect/>
          </a:stretch>
        </p:blipFill>
        <p:spPr>
          <a:xfrm>
            <a:off x="9616947" y="3180751"/>
            <a:ext cx="2403799" cy="2908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15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508B-6133-AC3A-C0CD-4155A629F33C}"/>
              </a:ext>
            </a:extLst>
          </p:cNvPr>
          <p:cNvSpPr>
            <a:spLocks noGrp="1"/>
          </p:cNvSpPr>
          <p:nvPr>
            <p:ph type="title"/>
          </p:nvPr>
        </p:nvSpPr>
        <p:spPr/>
        <p:txBody>
          <a:bodyPr>
            <a:normAutofit/>
          </a:bodyPr>
          <a:lstStyle/>
          <a:p>
            <a:r>
              <a:rPr lang="en-US" dirty="0"/>
              <a:t>Dependency Inversion Principle (DIP)</a:t>
            </a:r>
          </a:p>
        </p:txBody>
      </p:sp>
      <p:sp>
        <p:nvSpPr>
          <p:cNvPr id="3" name="Content Placeholder 2">
            <a:extLst>
              <a:ext uri="{FF2B5EF4-FFF2-40B4-BE49-F238E27FC236}">
                <a16:creationId xmlns:a16="http://schemas.microsoft.com/office/drawing/2014/main" id="{6C90EF6A-6962-C814-7EEF-F58E58D58BFE}"/>
              </a:ext>
            </a:extLst>
          </p:cNvPr>
          <p:cNvSpPr>
            <a:spLocks noGrp="1"/>
          </p:cNvSpPr>
          <p:nvPr>
            <p:ph idx="1"/>
          </p:nvPr>
        </p:nvSpPr>
        <p:spPr/>
        <p:txBody>
          <a:bodyPr/>
          <a:lstStyle/>
          <a:p>
            <a:r>
              <a:rPr lang="en-ZA" b="0" i="0" dirty="0">
                <a:solidFill>
                  <a:srgbClr val="0A0A23"/>
                </a:solidFill>
                <a:effectLst/>
                <a:highlight>
                  <a:srgbClr val="FFFFFF"/>
                </a:highlight>
                <a:latin typeface="Lato" panose="020F0502020204030203" pitchFamily="34" charset="0"/>
              </a:rPr>
              <a:t>The Dependency Inversion Principle (DIP) states that </a:t>
            </a:r>
            <a:r>
              <a:rPr lang="en-ZA" b="1" i="0" dirty="0">
                <a:effectLst/>
                <a:highlight>
                  <a:srgbClr val="FFFFFF"/>
                </a:highlight>
                <a:latin typeface="Lato" panose="020F0502020204030203" pitchFamily="34" charset="0"/>
              </a:rPr>
              <a:t>high-level modules should not depend on low-level modules, but both should depend on abstractions</a:t>
            </a:r>
            <a:r>
              <a:rPr lang="en-ZA" b="0" i="0" dirty="0">
                <a:solidFill>
                  <a:srgbClr val="0A0A23"/>
                </a:solidFill>
                <a:effectLst/>
                <a:highlight>
                  <a:srgbClr val="FFFFFF"/>
                </a:highlight>
                <a:latin typeface="Lato" panose="020F0502020204030203" pitchFamily="34" charset="0"/>
              </a:rPr>
              <a:t>. Abstractions should not depend on details – details should depend on abstractions.</a:t>
            </a:r>
          </a:p>
          <a:p>
            <a:r>
              <a:rPr lang="en-ZA" b="0" i="0" dirty="0">
                <a:solidFill>
                  <a:srgbClr val="0A0A23"/>
                </a:solidFill>
                <a:effectLst/>
                <a:highlight>
                  <a:srgbClr val="FFFFFF"/>
                </a:highlight>
                <a:latin typeface="Lato" panose="020F0502020204030203" pitchFamily="34" charset="0"/>
              </a:rPr>
              <a:t>This principle aims to reduce coupling between modules, increase modularity, and make the code easier to maintain, test, and extend.</a:t>
            </a:r>
            <a:endParaRPr lang="en-US" dirty="0"/>
          </a:p>
        </p:txBody>
      </p:sp>
    </p:spTree>
    <p:extLst>
      <p:ext uri="{BB962C8B-B14F-4D97-AF65-F5344CB8AC3E}">
        <p14:creationId xmlns:p14="http://schemas.microsoft.com/office/powerpoint/2010/main" val="1696163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1807F-2BE3-7D93-3005-7B1FC1732FE3}"/>
              </a:ext>
            </a:extLst>
          </p:cNvPr>
          <p:cNvSpPr>
            <a:spLocks noGrp="1"/>
          </p:cNvSpPr>
          <p:nvPr>
            <p:ph type="title"/>
          </p:nvPr>
        </p:nvSpPr>
        <p:spPr>
          <a:xfrm>
            <a:off x="914400" y="1034859"/>
            <a:ext cx="10363200" cy="1187570"/>
          </a:xfrm>
        </p:spPr>
        <p:txBody>
          <a:bodyPr/>
          <a:lstStyle/>
          <a:p>
            <a:r>
              <a:rPr lang="en-US" dirty="0"/>
              <a:t>Dependency Inversion Principle (DIP)</a:t>
            </a:r>
          </a:p>
        </p:txBody>
      </p:sp>
      <p:pic>
        <p:nvPicPr>
          <p:cNvPr id="4" name="Content Placeholder 3">
            <a:extLst>
              <a:ext uri="{FF2B5EF4-FFF2-40B4-BE49-F238E27FC236}">
                <a16:creationId xmlns:a16="http://schemas.microsoft.com/office/drawing/2014/main" id="{922AE72B-2266-C81E-6B94-FA73C0D990E8}"/>
              </a:ext>
            </a:extLst>
          </p:cNvPr>
          <p:cNvPicPr>
            <a:picLocks noGrp="1" noChangeAspect="1"/>
          </p:cNvPicPr>
          <p:nvPr>
            <p:ph idx="1"/>
          </p:nvPr>
        </p:nvPicPr>
        <p:blipFill>
          <a:blip r:embed="rId3"/>
          <a:stretch>
            <a:fillRect/>
          </a:stretch>
        </p:blipFill>
        <p:spPr>
          <a:xfrm>
            <a:off x="1220819" y="2440178"/>
            <a:ext cx="4146478" cy="3382963"/>
          </a:xfrm>
          <a:prstGeom prst="rect">
            <a:avLst/>
          </a:prstGeom>
        </p:spPr>
      </p:pic>
      <p:pic>
        <p:nvPicPr>
          <p:cNvPr id="5" name="Picture 4">
            <a:extLst>
              <a:ext uri="{FF2B5EF4-FFF2-40B4-BE49-F238E27FC236}">
                <a16:creationId xmlns:a16="http://schemas.microsoft.com/office/drawing/2014/main" id="{DDF589D4-8A55-35E9-763A-57968E2CC6B5}"/>
              </a:ext>
            </a:extLst>
          </p:cNvPr>
          <p:cNvPicPr>
            <a:picLocks noChangeAspect="1"/>
          </p:cNvPicPr>
          <p:nvPr/>
        </p:nvPicPr>
        <p:blipFill>
          <a:blip r:embed="rId4"/>
          <a:stretch>
            <a:fillRect/>
          </a:stretch>
        </p:blipFill>
        <p:spPr>
          <a:xfrm>
            <a:off x="6824705" y="1892808"/>
            <a:ext cx="4028094" cy="4611551"/>
          </a:xfrm>
          <a:prstGeom prst="rect">
            <a:avLst/>
          </a:prstGeom>
        </p:spPr>
      </p:pic>
    </p:spTree>
    <p:extLst>
      <p:ext uri="{BB962C8B-B14F-4D97-AF65-F5344CB8AC3E}">
        <p14:creationId xmlns:p14="http://schemas.microsoft.com/office/powerpoint/2010/main" val="282497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23" name="Picture 22" descr="Abstract architecture">
            <a:extLst>
              <a:ext uri="{FF2B5EF4-FFF2-40B4-BE49-F238E27FC236}">
                <a16:creationId xmlns:a16="http://schemas.microsoft.com/office/drawing/2014/main" id="{19FD1512-12CE-D408-ADAE-3D2CF90987F1}"/>
              </a:ext>
            </a:extLst>
          </p:cNvPr>
          <p:cNvPicPr>
            <a:picLocks noChangeAspect="1"/>
          </p:cNvPicPr>
          <p:nvPr/>
        </p:nvPicPr>
        <p:blipFill rotWithShape="1">
          <a:blip r:embed="rId3"/>
          <a:srcRect b="14773"/>
          <a:stretch/>
        </p:blipFill>
        <p:spPr>
          <a:xfrm>
            <a:off x="1" y="10"/>
            <a:ext cx="12192000" cy="6857990"/>
          </a:xfrm>
          <a:prstGeom prst="rect">
            <a:avLst/>
          </a:prstGeom>
        </p:spPr>
      </p:pic>
      <p:sp>
        <p:nvSpPr>
          <p:cNvPr id="24" name="Rectangle 23">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C24662F-0D4B-80D6-7885-B87A61A7FF59}"/>
              </a:ext>
            </a:extLst>
          </p:cNvPr>
          <p:cNvSpPr>
            <a:spLocks noGrp="1"/>
          </p:cNvSpPr>
          <p:nvPr>
            <p:ph type="title"/>
          </p:nvPr>
        </p:nvSpPr>
        <p:spPr>
          <a:xfrm>
            <a:off x="804818" y="1562101"/>
            <a:ext cx="3905203" cy="2738530"/>
          </a:xfrm>
        </p:spPr>
        <p:txBody>
          <a:bodyPr vert="horz" lIns="91440" tIns="45720" rIns="91440" bIns="45720" rtlCol="0" anchor="t">
            <a:normAutofit/>
          </a:bodyPr>
          <a:lstStyle/>
          <a:p>
            <a:r>
              <a:rPr lang="en-US" sz="4600"/>
              <a:t>Design Patterns</a:t>
            </a:r>
          </a:p>
        </p:txBody>
      </p:sp>
      <p:cxnSp>
        <p:nvCxnSpPr>
          <p:cNvPr id="25" name="Straight Connector 2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5547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C400-6954-A7C5-8E12-E5FBE936D61B}"/>
              </a:ext>
            </a:extLst>
          </p:cNvPr>
          <p:cNvSpPr>
            <a:spLocks noGrp="1"/>
          </p:cNvSpPr>
          <p:nvPr>
            <p:ph type="title"/>
          </p:nvPr>
        </p:nvSpPr>
        <p:spPr/>
        <p:txBody>
          <a:bodyPr/>
          <a:lstStyle/>
          <a:p>
            <a:r>
              <a:rPr lang="en-ZA" dirty="0"/>
              <a:t>Types</a:t>
            </a:r>
            <a:r>
              <a:rPr lang="en-ZA" spc="5" dirty="0"/>
              <a:t> </a:t>
            </a:r>
            <a:r>
              <a:rPr lang="en-ZA" dirty="0"/>
              <a:t>of Design</a:t>
            </a:r>
            <a:r>
              <a:rPr lang="en-ZA" spc="-10" dirty="0"/>
              <a:t> Patterns</a:t>
            </a:r>
            <a:endParaRPr lang="en-US" dirty="0"/>
          </a:p>
        </p:txBody>
      </p:sp>
      <p:graphicFrame>
        <p:nvGraphicFramePr>
          <p:cNvPr id="5" name="Content Placeholder 2">
            <a:extLst>
              <a:ext uri="{FF2B5EF4-FFF2-40B4-BE49-F238E27FC236}">
                <a16:creationId xmlns:a16="http://schemas.microsoft.com/office/drawing/2014/main" id="{0C87E772-8B20-C63C-DE1A-51EBFF46448D}"/>
              </a:ext>
            </a:extLst>
          </p:cNvPr>
          <p:cNvGraphicFramePr>
            <a:graphicFrameLocks noGrp="1"/>
          </p:cNvGraphicFramePr>
          <p:nvPr>
            <p:ph idx="1"/>
          </p:nvPr>
        </p:nvGraphicFramePr>
        <p:xfrm>
          <a:off x="914399" y="2559171"/>
          <a:ext cx="10363200" cy="3382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a:extLst>
              <a:ext uri="{FF2B5EF4-FFF2-40B4-BE49-F238E27FC236}">
                <a16:creationId xmlns:a16="http://schemas.microsoft.com/office/drawing/2014/main" id="{174BB09B-7992-A8BD-A0BA-315A06B5680B}"/>
              </a:ext>
            </a:extLst>
          </p:cNvPr>
          <p:cNvSpPr/>
          <p:nvPr/>
        </p:nvSpPr>
        <p:spPr>
          <a:xfrm>
            <a:off x="756745" y="2438400"/>
            <a:ext cx="5339255" cy="1650124"/>
          </a:xfrm>
          <a:prstGeom prst="roundRect">
            <a:avLst/>
          </a:prstGeom>
          <a:solidFill>
            <a:srgbClr val="25C8A2">
              <a:alpha val="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396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C33B-0F5E-9449-AEAC-31C0C17F42DF}"/>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DA27A7AE-6D40-7C1A-E4D7-6F63C941ABD7}"/>
              </a:ext>
            </a:extLst>
          </p:cNvPr>
          <p:cNvSpPr>
            <a:spLocks noGrp="1"/>
          </p:cNvSpPr>
          <p:nvPr>
            <p:ph idx="1"/>
          </p:nvPr>
        </p:nvSpPr>
        <p:spPr/>
        <p:txBody>
          <a:bodyPr>
            <a:normAutofit fontScale="85000" lnSpcReduction="10000"/>
          </a:bodyPr>
          <a:lstStyle/>
          <a:p>
            <a:r>
              <a:rPr lang="en-US" dirty="0"/>
              <a:t>Deal with object creation mechanisms</a:t>
            </a:r>
          </a:p>
          <a:p>
            <a:r>
              <a:rPr lang="en-US" dirty="0"/>
              <a:t>With typical object creation (e.g. new Object):</a:t>
            </a:r>
          </a:p>
          <a:p>
            <a:pPr lvl="1"/>
            <a:r>
              <a:rPr lang="en-US" dirty="0"/>
              <a:t>Client must know which class is being created (no polymorphism)</a:t>
            </a:r>
          </a:p>
          <a:p>
            <a:pPr lvl="1"/>
            <a:r>
              <a:rPr lang="en-US" dirty="0"/>
              <a:t>Client must have complete control over the object creation (tight coupling)</a:t>
            </a:r>
          </a:p>
          <a:p>
            <a:r>
              <a:rPr lang="en-US" dirty="0"/>
              <a:t>With creational design patterns:</a:t>
            </a:r>
          </a:p>
          <a:p>
            <a:pPr lvl="1"/>
            <a:r>
              <a:rPr lang="en-US" dirty="0"/>
              <a:t>Object creation can be abstracted</a:t>
            </a:r>
          </a:p>
          <a:p>
            <a:pPr lvl="1"/>
            <a:r>
              <a:rPr lang="en-US" dirty="0"/>
              <a:t>Client may not need to know which class to create (polymorphism)</a:t>
            </a:r>
          </a:p>
          <a:p>
            <a:pPr lvl="1"/>
            <a:r>
              <a:rPr lang="en-US" dirty="0"/>
              <a:t>Client may not need to know how to create an object (single responsibility) New classes can be added without changing client (open-closed)</a:t>
            </a:r>
          </a:p>
          <a:p>
            <a:pPr lvl="1"/>
            <a:r>
              <a:rPr lang="en-US" dirty="0"/>
              <a:t>Shifts emphasis away from pure inheritance to composition and interfaces (can facilitate dependency inversion)</a:t>
            </a:r>
          </a:p>
          <a:p>
            <a:pPr lvl="1"/>
            <a:endParaRPr lang="en-US" dirty="0"/>
          </a:p>
        </p:txBody>
      </p:sp>
    </p:spTree>
    <p:extLst>
      <p:ext uri="{BB962C8B-B14F-4D97-AF65-F5344CB8AC3E}">
        <p14:creationId xmlns:p14="http://schemas.microsoft.com/office/powerpoint/2010/main" val="8716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1000"/>
                                        <p:tgtEl>
                                          <p:spTgt spid="3">
                                            <p:txEl>
                                              <p:pRg st="8" end="8"/>
                                            </p:txEl>
                                          </p:spTgt>
                                        </p:tgtEl>
                                      </p:cBhvr>
                                    </p:animEffect>
                                    <p:anim calcmode="lin" valueType="num">
                                      <p:cBhvr>
                                        <p:cTn id="2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Seamless line creating random shapes on a white surface">
            <a:extLst>
              <a:ext uri="{FF2B5EF4-FFF2-40B4-BE49-F238E27FC236}">
                <a16:creationId xmlns:a16="http://schemas.microsoft.com/office/drawing/2014/main" id="{8CB0FAEA-BE64-0EDC-8299-10072D4EC3B5}"/>
              </a:ext>
            </a:extLst>
          </p:cNvPr>
          <p:cNvPicPr>
            <a:picLocks noChangeAspect="1"/>
          </p:cNvPicPr>
          <p:nvPr/>
        </p:nvPicPr>
        <p:blipFill rotWithShape="1">
          <a:blip r:embed="rId2"/>
          <a:srcRect t="30827" b="27506"/>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45000"/>
                </a:schemeClr>
              </a:gs>
              <a:gs pos="26000">
                <a:schemeClr val="bg1">
                  <a:alpha val="32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33CCA35-CF28-9F7A-DAA9-CC3157EB37DF}"/>
              </a:ext>
            </a:extLst>
          </p:cNvPr>
          <p:cNvSpPr>
            <a:spLocks noGrp="1"/>
          </p:cNvSpPr>
          <p:nvPr>
            <p:ph type="title"/>
          </p:nvPr>
        </p:nvSpPr>
        <p:spPr>
          <a:xfrm>
            <a:off x="457195" y="701964"/>
            <a:ext cx="5306295" cy="3640303"/>
          </a:xfrm>
        </p:spPr>
        <p:txBody>
          <a:bodyPr vert="horz" lIns="91440" tIns="45720" rIns="91440" bIns="45720" rtlCol="0" anchor="t">
            <a:normAutofit/>
          </a:bodyPr>
          <a:lstStyle/>
          <a:p>
            <a:r>
              <a:rPr lang="en-US" sz="5800">
                <a:solidFill>
                  <a:srgbClr val="FFFFFF"/>
                </a:solidFill>
              </a:rPr>
              <a:t>Prototype Pattern</a:t>
            </a:r>
          </a:p>
        </p:txBody>
      </p:sp>
      <p:cxnSp>
        <p:nvCxnSpPr>
          <p:cNvPr id="14" name="Straight Connector 1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58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A3C51-43D2-4460-C61E-4B56AB263A03}"/>
              </a:ext>
            </a:extLst>
          </p:cNvPr>
          <p:cNvSpPr>
            <a:spLocks noGrp="1"/>
          </p:cNvSpPr>
          <p:nvPr>
            <p:ph type="title"/>
          </p:nvPr>
        </p:nvSpPr>
        <p:spPr>
          <a:xfrm>
            <a:off x="5496821" y="1371600"/>
            <a:ext cx="6034187" cy="1097280"/>
          </a:xfrm>
        </p:spPr>
        <p:txBody>
          <a:bodyPr>
            <a:normAutofit/>
          </a:bodyPr>
          <a:lstStyle/>
          <a:p>
            <a:r>
              <a:rPr lang="en-US" dirty="0"/>
              <a:t>Consider this</a:t>
            </a:r>
          </a:p>
        </p:txBody>
      </p:sp>
      <p:pic>
        <p:nvPicPr>
          <p:cNvPr id="6" name="Picture 5" descr="A hand holding a pen and shading circles on a sheet">
            <a:extLst>
              <a:ext uri="{FF2B5EF4-FFF2-40B4-BE49-F238E27FC236}">
                <a16:creationId xmlns:a16="http://schemas.microsoft.com/office/drawing/2014/main" id="{35FB4D76-BDA6-3DDB-3571-3DBC2BEFD950}"/>
              </a:ext>
            </a:extLst>
          </p:cNvPr>
          <p:cNvPicPr>
            <a:picLocks noChangeAspect="1"/>
          </p:cNvPicPr>
          <p:nvPr/>
        </p:nvPicPr>
        <p:blipFill rotWithShape="1">
          <a:blip r:embed="rId2"/>
          <a:srcRect l="41605" r="17133"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0F1959-B4EF-C487-DFB4-6B03A955D861}"/>
              </a:ext>
            </a:extLst>
          </p:cNvPr>
          <p:cNvSpPr>
            <a:spLocks noGrp="1"/>
          </p:cNvSpPr>
          <p:nvPr>
            <p:ph idx="1"/>
          </p:nvPr>
        </p:nvSpPr>
        <p:spPr>
          <a:xfrm>
            <a:off x="5496821" y="2633236"/>
            <a:ext cx="6034187" cy="3664687"/>
          </a:xfrm>
        </p:spPr>
        <p:txBody>
          <a:bodyPr>
            <a:normAutofit/>
          </a:bodyPr>
          <a:lstStyle/>
          <a:p>
            <a:pPr>
              <a:lnSpc>
                <a:spcPct val="110000"/>
              </a:lnSpc>
            </a:pPr>
            <a:r>
              <a:rPr lang="en-US" sz="1300"/>
              <a:t>Student applies for bursary*</a:t>
            </a:r>
          </a:p>
          <a:p>
            <a:pPr>
              <a:lnSpc>
                <a:spcPct val="110000"/>
              </a:lnSpc>
            </a:pPr>
            <a:r>
              <a:rPr lang="en-US" sz="1300"/>
              <a:t>Company requires Fees statement, Matric results, ID Document*</a:t>
            </a:r>
          </a:p>
          <a:p>
            <a:pPr>
              <a:lnSpc>
                <a:spcPct val="110000"/>
              </a:lnSpc>
            </a:pPr>
            <a:r>
              <a:rPr lang="en-US" sz="1300"/>
              <a:t>Approach A</a:t>
            </a:r>
          </a:p>
          <a:p>
            <a:pPr lvl="1">
              <a:lnSpc>
                <a:spcPct val="110000"/>
              </a:lnSpc>
            </a:pPr>
            <a:r>
              <a:rPr lang="en-US" sz="1300"/>
              <a:t>A1) Ask Wits to generate a Fees Statement</a:t>
            </a:r>
          </a:p>
          <a:p>
            <a:pPr lvl="1">
              <a:lnSpc>
                <a:spcPct val="110000"/>
              </a:lnSpc>
            </a:pPr>
            <a:r>
              <a:rPr lang="en-US" sz="1300"/>
              <a:t>A2) Approach </a:t>
            </a:r>
            <a:r>
              <a:rPr lang="en-US" sz="1300" err="1"/>
              <a:t>Umalusi</a:t>
            </a:r>
            <a:r>
              <a:rPr lang="en-US" sz="1300"/>
              <a:t> to generate a matric certificate</a:t>
            </a:r>
          </a:p>
          <a:p>
            <a:pPr lvl="1">
              <a:lnSpc>
                <a:spcPct val="110000"/>
              </a:lnSpc>
            </a:pPr>
            <a:r>
              <a:rPr lang="en-US" sz="1300"/>
              <a:t>A3) Queue at home affairs to get a new ID </a:t>
            </a:r>
          </a:p>
          <a:p>
            <a:pPr lvl="1">
              <a:lnSpc>
                <a:spcPct val="110000"/>
              </a:lnSpc>
            </a:pPr>
            <a:r>
              <a:rPr lang="en-US" sz="1300"/>
              <a:t>Submit all artefacts to company</a:t>
            </a:r>
          </a:p>
          <a:p>
            <a:pPr>
              <a:lnSpc>
                <a:spcPct val="110000"/>
              </a:lnSpc>
            </a:pPr>
            <a:r>
              <a:rPr lang="en-US" sz="1300"/>
              <a:t>Approach B</a:t>
            </a:r>
          </a:p>
          <a:p>
            <a:pPr lvl="1">
              <a:lnSpc>
                <a:spcPct val="110000"/>
              </a:lnSpc>
            </a:pPr>
            <a:r>
              <a:rPr lang="en-US" sz="1300"/>
              <a:t>Get latest fee statement sent by Wits</a:t>
            </a:r>
          </a:p>
          <a:p>
            <a:pPr lvl="1">
              <a:lnSpc>
                <a:spcPct val="110000"/>
              </a:lnSpc>
            </a:pPr>
            <a:r>
              <a:rPr lang="en-US" sz="1300"/>
              <a:t>Create a copy of matric cert &amp; ID</a:t>
            </a:r>
          </a:p>
          <a:p>
            <a:pPr lvl="1">
              <a:lnSpc>
                <a:spcPct val="110000"/>
              </a:lnSpc>
            </a:pPr>
            <a:r>
              <a:rPr lang="en-US" sz="1300"/>
              <a:t>Submit copies to company</a:t>
            </a:r>
          </a:p>
          <a:p>
            <a:pPr lvl="1">
              <a:lnSpc>
                <a:spcPct val="110000"/>
              </a:lnSpc>
            </a:pPr>
            <a:endParaRPr lang="en-US" sz="1300"/>
          </a:p>
        </p:txBody>
      </p:sp>
    </p:spTree>
    <p:extLst>
      <p:ext uri="{BB962C8B-B14F-4D97-AF65-F5344CB8AC3E}">
        <p14:creationId xmlns:p14="http://schemas.microsoft.com/office/powerpoint/2010/main" val="35027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E271AA-B13D-127B-31C2-070146FFF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532DFF7-35B9-AB72-EB88-75AAB926FEBA}"/>
              </a:ext>
            </a:extLst>
          </p:cNvPr>
          <p:cNvSpPr>
            <a:spLocks noGrp="1"/>
          </p:cNvSpPr>
          <p:nvPr>
            <p:ph type="title"/>
          </p:nvPr>
        </p:nvSpPr>
        <p:spPr>
          <a:xfrm>
            <a:off x="1235156" y="1158241"/>
            <a:ext cx="3859369" cy="1898468"/>
          </a:xfrm>
        </p:spPr>
        <p:txBody>
          <a:bodyPr anchor="b">
            <a:normAutofit/>
          </a:bodyPr>
          <a:lstStyle/>
          <a:p>
            <a:r>
              <a:rPr lang="en-US" sz="5400">
                <a:solidFill>
                  <a:schemeClr val="bg1"/>
                </a:solidFill>
              </a:rPr>
              <a:t>What is a pattern?</a:t>
            </a:r>
          </a:p>
        </p:txBody>
      </p:sp>
      <p:cxnSp>
        <p:nvCxnSpPr>
          <p:cNvPr id="10" name="Straight Connector 9">
            <a:extLst>
              <a:ext uri="{FF2B5EF4-FFF2-40B4-BE49-F238E27FC236}">
                <a16:creationId xmlns:a16="http://schemas.microsoft.com/office/drawing/2014/main" id="{76A5ED27-B0CF-9470-D29D-383EE30BB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9933" y="362195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0BA4BF-7236-135D-1431-71CA021D8372}"/>
              </a:ext>
            </a:extLst>
          </p:cNvPr>
          <p:cNvSpPr>
            <a:spLocks noGrp="1"/>
          </p:cNvSpPr>
          <p:nvPr>
            <p:ph idx="1"/>
          </p:nvPr>
        </p:nvSpPr>
        <p:spPr>
          <a:xfrm>
            <a:off x="5455920" y="2209976"/>
            <a:ext cx="5216091" cy="3613312"/>
          </a:xfrm>
        </p:spPr>
        <p:txBody>
          <a:bodyPr>
            <a:normAutofit/>
          </a:bodyPr>
          <a:lstStyle/>
          <a:p>
            <a:pPr marL="0" indent="0">
              <a:buNone/>
            </a:pPr>
            <a:r>
              <a:rPr lang="en-US" sz="2400">
                <a:solidFill>
                  <a:schemeClr val="bg1"/>
                </a:solidFill>
              </a:rPr>
              <a:t>A pattern is a </a:t>
            </a:r>
            <a:r>
              <a:rPr lang="en-US" sz="2400" b="1">
                <a:solidFill>
                  <a:schemeClr val="bg1"/>
                </a:solidFill>
              </a:rPr>
              <a:t>recurring</a:t>
            </a:r>
            <a:r>
              <a:rPr lang="en-US" sz="2400">
                <a:solidFill>
                  <a:schemeClr val="bg1"/>
                </a:solidFill>
              </a:rPr>
              <a:t> theme, design, or arrangement that can be </a:t>
            </a:r>
            <a:r>
              <a:rPr lang="en-US" sz="2400" b="1">
                <a:solidFill>
                  <a:schemeClr val="bg1"/>
                </a:solidFill>
              </a:rPr>
              <a:t>observed</a:t>
            </a:r>
            <a:r>
              <a:rPr lang="en-US" sz="2400">
                <a:solidFill>
                  <a:schemeClr val="bg1"/>
                </a:solidFill>
              </a:rPr>
              <a:t> in various </a:t>
            </a:r>
            <a:r>
              <a:rPr lang="en-US" sz="2400" b="1">
                <a:solidFill>
                  <a:schemeClr val="bg1"/>
                </a:solidFill>
              </a:rPr>
              <a:t>contexts</a:t>
            </a:r>
            <a:r>
              <a:rPr lang="en-US" sz="2400">
                <a:solidFill>
                  <a:schemeClr val="bg1"/>
                </a:solidFill>
              </a:rPr>
              <a:t>. It's essentially a regularity that can be identified within data, behavior, structures, or events. </a:t>
            </a:r>
          </a:p>
        </p:txBody>
      </p:sp>
    </p:spTree>
    <p:extLst>
      <p:ext uri="{BB962C8B-B14F-4D97-AF65-F5344CB8AC3E}">
        <p14:creationId xmlns:p14="http://schemas.microsoft.com/office/powerpoint/2010/main" val="2031055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2D08B-96A5-0DB8-5364-7CC65B12BD15}"/>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dirty="0"/>
              <a:t>Situation</a:t>
            </a:r>
          </a:p>
        </p:txBody>
      </p:sp>
      <p:pic>
        <p:nvPicPr>
          <p:cNvPr id="4" name="Content Placeholder 3">
            <a:extLst>
              <a:ext uri="{FF2B5EF4-FFF2-40B4-BE49-F238E27FC236}">
                <a16:creationId xmlns:a16="http://schemas.microsoft.com/office/drawing/2014/main" id="{26BA5FD4-ABE0-F47C-7A31-B7BC20540128}"/>
              </a:ext>
            </a:extLst>
          </p:cNvPr>
          <p:cNvPicPr>
            <a:picLocks noGrp="1" noChangeAspect="1"/>
          </p:cNvPicPr>
          <p:nvPr>
            <p:ph idx="1"/>
          </p:nvPr>
        </p:nvPicPr>
        <p:blipFill>
          <a:blip r:embed="rId3"/>
          <a:stretch>
            <a:fillRect/>
          </a:stretch>
        </p:blipFill>
        <p:spPr>
          <a:xfrm>
            <a:off x="4229100" y="1038867"/>
            <a:ext cx="7290648" cy="4720694"/>
          </a:xfrm>
          <a:prstGeom prst="rect">
            <a:avLst/>
          </a:prstGeom>
        </p:spPr>
      </p:pic>
      <p:cxnSp>
        <p:nvCxnSpPr>
          <p:cNvPr id="13" name="Straight Connector 1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FD278BC6-958F-FD7B-AB40-DD6808AC8B2F}"/>
              </a:ext>
            </a:extLst>
          </p:cNvPr>
          <p:cNvSpPr/>
          <p:nvPr/>
        </p:nvSpPr>
        <p:spPr>
          <a:xfrm>
            <a:off x="5048314" y="3016332"/>
            <a:ext cx="6061052" cy="382882"/>
          </a:xfrm>
          <a:prstGeom prst="roundRect">
            <a:avLst/>
          </a:prstGeom>
          <a:solidFill>
            <a:srgbClr val="1973EB">
              <a:alpha val="1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80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869CB-B548-BEA6-8F9E-B397F520841E}"/>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dirty="0"/>
              <a:t>Situation 2</a:t>
            </a:r>
          </a:p>
        </p:txBody>
      </p:sp>
      <p:pic>
        <p:nvPicPr>
          <p:cNvPr id="4" name="Content Placeholder 3">
            <a:extLst>
              <a:ext uri="{FF2B5EF4-FFF2-40B4-BE49-F238E27FC236}">
                <a16:creationId xmlns:a16="http://schemas.microsoft.com/office/drawing/2014/main" id="{3412659D-83E2-7DAE-92AA-6E84465CDBA3}"/>
              </a:ext>
            </a:extLst>
          </p:cNvPr>
          <p:cNvPicPr>
            <a:picLocks noGrp="1" noChangeAspect="1"/>
          </p:cNvPicPr>
          <p:nvPr>
            <p:ph idx="1"/>
          </p:nvPr>
        </p:nvPicPr>
        <p:blipFill>
          <a:blip r:embed="rId3"/>
          <a:stretch>
            <a:fillRect/>
          </a:stretch>
        </p:blipFill>
        <p:spPr>
          <a:xfrm>
            <a:off x="4229100" y="1038867"/>
            <a:ext cx="7290648" cy="4720694"/>
          </a:xfrm>
          <a:prstGeom prst="rect">
            <a:avLst/>
          </a:prstGeom>
        </p:spPr>
      </p:pic>
      <p:cxnSp>
        <p:nvCxnSpPr>
          <p:cNvPr id="13" name="Straight Connector 1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073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artoon of a plane and a person&#10;&#10;Description automatically generated">
            <a:extLst>
              <a:ext uri="{FF2B5EF4-FFF2-40B4-BE49-F238E27FC236}">
                <a16:creationId xmlns:a16="http://schemas.microsoft.com/office/drawing/2014/main" id="{3E205319-D655-4AA8-7938-0CF8FDCCA4B6}"/>
              </a:ext>
            </a:extLst>
          </p:cNvPr>
          <p:cNvPicPr>
            <a:picLocks noGrp="1" noChangeAspect="1"/>
          </p:cNvPicPr>
          <p:nvPr>
            <p:ph idx="1"/>
          </p:nvPr>
        </p:nvPicPr>
        <p:blipFill rotWithShape="1">
          <a:blip r:embed="rId3"/>
          <a:srcRect t="443"/>
          <a:stretch/>
        </p:blipFill>
        <p:spPr>
          <a:xfrm>
            <a:off x="1" y="1"/>
            <a:ext cx="12192000" cy="6857988"/>
          </a:xfrm>
          <a:prstGeom prst="rect">
            <a:avLst/>
          </a:prstGeom>
        </p:spPr>
      </p:pic>
    </p:spTree>
    <p:extLst>
      <p:ext uri="{BB962C8B-B14F-4D97-AF65-F5344CB8AC3E}">
        <p14:creationId xmlns:p14="http://schemas.microsoft.com/office/powerpoint/2010/main" val="305169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0035F-CBA6-D162-BEB4-1C4DD8B88452}"/>
              </a:ext>
            </a:extLst>
          </p:cNvPr>
          <p:cNvSpPr>
            <a:spLocks noGrp="1"/>
          </p:cNvSpPr>
          <p:nvPr>
            <p:ph type="title"/>
          </p:nvPr>
        </p:nvSpPr>
        <p:spPr>
          <a:xfrm>
            <a:off x="640080" y="1371600"/>
            <a:ext cx="10890928" cy="971550"/>
          </a:xfrm>
        </p:spPr>
        <p:txBody>
          <a:bodyPr anchor="t">
            <a:normAutofit/>
          </a:bodyPr>
          <a:lstStyle/>
          <a:p>
            <a:r>
              <a:rPr lang="en-ZA" spc="-10" dirty="0"/>
              <a:t>Prototype Pattern</a:t>
            </a:r>
            <a:endParaRPr lang="en-US" dirty="0"/>
          </a:p>
        </p:txBody>
      </p:sp>
      <p:cxnSp>
        <p:nvCxnSpPr>
          <p:cNvPr id="24" name="Straight Connector 23">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object 13">
            <a:extLst>
              <a:ext uri="{FF2B5EF4-FFF2-40B4-BE49-F238E27FC236}">
                <a16:creationId xmlns:a16="http://schemas.microsoft.com/office/drawing/2014/main" id="{7AACAA73-CDBA-C937-4B37-35E71942714D}"/>
              </a:ext>
            </a:extLst>
          </p:cNvPr>
          <p:cNvPicPr/>
          <p:nvPr/>
        </p:nvPicPr>
        <p:blipFill>
          <a:blip r:embed="rId3" cstate="print"/>
          <a:stretch>
            <a:fillRect/>
          </a:stretch>
        </p:blipFill>
        <p:spPr>
          <a:xfrm>
            <a:off x="713232" y="3451230"/>
            <a:ext cx="5648193" cy="2846689"/>
          </a:xfrm>
          <a:prstGeom prst="rect">
            <a:avLst/>
          </a:prstGeom>
        </p:spPr>
      </p:pic>
      <p:sp>
        <p:nvSpPr>
          <p:cNvPr id="3" name="Content Placeholder 2">
            <a:extLst>
              <a:ext uri="{FF2B5EF4-FFF2-40B4-BE49-F238E27FC236}">
                <a16:creationId xmlns:a16="http://schemas.microsoft.com/office/drawing/2014/main" id="{227562FE-C034-6170-49A8-72B3D4F2B9C6}"/>
              </a:ext>
            </a:extLst>
          </p:cNvPr>
          <p:cNvSpPr>
            <a:spLocks noGrp="1"/>
          </p:cNvSpPr>
          <p:nvPr>
            <p:ph idx="1"/>
          </p:nvPr>
        </p:nvSpPr>
        <p:spPr>
          <a:xfrm>
            <a:off x="6871063" y="2537460"/>
            <a:ext cx="4659945" cy="3760459"/>
          </a:xfrm>
        </p:spPr>
        <p:txBody>
          <a:bodyPr anchor="t">
            <a:normAutofit/>
          </a:bodyPr>
          <a:lstStyle/>
          <a:p>
            <a:r>
              <a:rPr lang="en-ZA">
                <a:latin typeface="Arial"/>
                <a:cs typeface="Arial"/>
              </a:rPr>
              <a:t>The</a:t>
            </a:r>
            <a:r>
              <a:rPr lang="en-ZA" spc="-20">
                <a:latin typeface="Arial"/>
                <a:cs typeface="Arial"/>
              </a:rPr>
              <a:t> </a:t>
            </a:r>
            <a:r>
              <a:rPr lang="en-ZA" b="1">
                <a:latin typeface="Arial"/>
                <a:cs typeface="Arial"/>
              </a:rPr>
              <a:t>prototype</a:t>
            </a:r>
            <a:r>
              <a:rPr lang="en-ZA" b="1" spc="-35">
                <a:latin typeface="Arial"/>
                <a:cs typeface="Arial"/>
              </a:rPr>
              <a:t> </a:t>
            </a:r>
            <a:r>
              <a:rPr lang="en-ZA" b="1">
                <a:latin typeface="Arial"/>
                <a:cs typeface="Arial"/>
              </a:rPr>
              <a:t>pattern</a:t>
            </a:r>
            <a:r>
              <a:rPr lang="en-ZA" b="1" spc="-10">
                <a:latin typeface="Arial"/>
                <a:cs typeface="Arial"/>
              </a:rPr>
              <a:t> </a:t>
            </a:r>
            <a:r>
              <a:rPr lang="en-ZA">
                <a:latin typeface="Arial"/>
                <a:cs typeface="Arial"/>
              </a:rPr>
              <a:t>creates</a:t>
            </a:r>
            <a:r>
              <a:rPr lang="en-ZA" spc="-30">
                <a:latin typeface="Arial"/>
                <a:cs typeface="Arial"/>
              </a:rPr>
              <a:t> </a:t>
            </a:r>
            <a:r>
              <a:rPr lang="en-ZA">
                <a:latin typeface="Arial"/>
                <a:cs typeface="Arial"/>
              </a:rPr>
              <a:t>instances</a:t>
            </a:r>
            <a:r>
              <a:rPr lang="en-ZA" spc="-30">
                <a:latin typeface="Arial"/>
                <a:cs typeface="Arial"/>
              </a:rPr>
              <a:t> </a:t>
            </a:r>
            <a:r>
              <a:rPr lang="en-ZA">
                <a:latin typeface="Arial"/>
                <a:cs typeface="Arial"/>
              </a:rPr>
              <a:t>of</a:t>
            </a:r>
            <a:r>
              <a:rPr lang="en-ZA" spc="-25">
                <a:latin typeface="Arial"/>
                <a:cs typeface="Arial"/>
              </a:rPr>
              <a:t> </a:t>
            </a:r>
            <a:r>
              <a:rPr lang="en-ZA">
                <a:latin typeface="Arial"/>
                <a:cs typeface="Arial"/>
              </a:rPr>
              <a:t>an</a:t>
            </a:r>
            <a:r>
              <a:rPr lang="en-ZA" spc="-35">
                <a:latin typeface="Arial"/>
                <a:cs typeface="Arial"/>
              </a:rPr>
              <a:t> </a:t>
            </a:r>
            <a:r>
              <a:rPr lang="en-ZA">
                <a:latin typeface="Arial"/>
                <a:cs typeface="Arial"/>
              </a:rPr>
              <a:t>object</a:t>
            </a:r>
            <a:r>
              <a:rPr lang="en-ZA" spc="-25">
                <a:latin typeface="Arial"/>
                <a:cs typeface="Arial"/>
              </a:rPr>
              <a:t> </a:t>
            </a:r>
            <a:r>
              <a:rPr lang="en-ZA">
                <a:latin typeface="Arial"/>
                <a:cs typeface="Arial"/>
              </a:rPr>
              <a:t>by</a:t>
            </a:r>
            <a:r>
              <a:rPr lang="en-ZA" spc="-30">
                <a:latin typeface="Arial"/>
                <a:cs typeface="Arial"/>
              </a:rPr>
              <a:t> </a:t>
            </a:r>
            <a:r>
              <a:rPr lang="en-ZA">
                <a:latin typeface="Arial"/>
                <a:cs typeface="Arial"/>
              </a:rPr>
              <a:t>cloning</a:t>
            </a:r>
            <a:r>
              <a:rPr lang="en-ZA" spc="-30">
                <a:latin typeface="Arial"/>
                <a:cs typeface="Arial"/>
              </a:rPr>
              <a:t> </a:t>
            </a:r>
            <a:r>
              <a:rPr lang="en-ZA">
                <a:latin typeface="Arial"/>
                <a:cs typeface="Arial"/>
              </a:rPr>
              <a:t>a</a:t>
            </a:r>
            <a:r>
              <a:rPr lang="en-ZA" spc="25">
                <a:latin typeface="Arial"/>
                <a:cs typeface="Arial"/>
              </a:rPr>
              <a:t> </a:t>
            </a:r>
            <a:r>
              <a:rPr lang="en-ZA" b="1" spc="-10">
                <a:latin typeface="Arial"/>
                <a:cs typeface="Arial"/>
              </a:rPr>
              <a:t>prototypical</a:t>
            </a:r>
            <a:r>
              <a:rPr lang="en-ZA" b="1" spc="-25">
                <a:latin typeface="Arial"/>
                <a:cs typeface="Arial"/>
              </a:rPr>
              <a:t> </a:t>
            </a:r>
            <a:r>
              <a:rPr lang="en-ZA" b="1" spc="-10">
                <a:latin typeface="Arial"/>
                <a:cs typeface="Arial"/>
              </a:rPr>
              <a:t>instance</a:t>
            </a:r>
            <a:endParaRPr lang="en-ZA">
              <a:latin typeface="Arial"/>
              <a:cs typeface="Arial"/>
            </a:endParaRPr>
          </a:p>
          <a:p>
            <a:r>
              <a:rPr lang="en-ZA">
                <a:latin typeface="Arial"/>
                <a:cs typeface="Arial"/>
              </a:rPr>
              <a:t>Cloning</a:t>
            </a:r>
            <a:r>
              <a:rPr lang="en-ZA" spc="-50">
                <a:latin typeface="Arial"/>
                <a:cs typeface="Arial"/>
              </a:rPr>
              <a:t> </a:t>
            </a:r>
            <a:r>
              <a:rPr lang="en-ZA">
                <a:latin typeface="Arial"/>
                <a:cs typeface="Arial"/>
              </a:rPr>
              <a:t>existing</a:t>
            </a:r>
            <a:r>
              <a:rPr lang="en-ZA" spc="-50">
                <a:latin typeface="Arial"/>
                <a:cs typeface="Arial"/>
              </a:rPr>
              <a:t> </a:t>
            </a:r>
            <a:r>
              <a:rPr lang="en-ZA">
                <a:latin typeface="Arial"/>
                <a:cs typeface="Arial"/>
              </a:rPr>
              <a:t>objects</a:t>
            </a:r>
            <a:r>
              <a:rPr lang="en-ZA" spc="-40">
                <a:latin typeface="Arial"/>
                <a:cs typeface="Arial"/>
              </a:rPr>
              <a:t> </a:t>
            </a:r>
            <a:r>
              <a:rPr lang="en-ZA">
                <a:latin typeface="Arial"/>
                <a:cs typeface="Arial"/>
              </a:rPr>
              <a:t>is</a:t>
            </a:r>
            <a:r>
              <a:rPr lang="en-ZA" spc="-40">
                <a:latin typeface="Arial"/>
                <a:cs typeface="Arial"/>
              </a:rPr>
              <a:t> </a:t>
            </a:r>
            <a:r>
              <a:rPr lang="en-ZA">
                <a:latin typeface="Arial"/>
                <a:cs typeface="Arial"/>
              </a:rPr>
              <a:t>often</a:t>
            </a:r>
            <a:r>
              <a:rPr lang="en-ZA" spc="-40">
                <a:latin typeface="Arial"/>
                <a:cs typeface="Arial"/>
              </a:rPr>
              <a:t> </a:t>
            </a:r>
            <a:r>
              <a:rPr lang="en-ZA">
                <a:latin typeface="Arial"/>
                <a:cs typeface="Arial"/>
              </a:rPr>
              <a:t>computationally</a:t>
            </a:r>
            <a:r>
              <a:rPr lang="en-ZA" spc="-30">
                <a:latin typeface="Arial"/>
                <a:cs typeface="Arial"/>
              </a:rPr>
              <a:t> </a:t>
            </a:r>
            <a:r>
              <a:rPr lang="en-ZA">
                <a:latin typeface="Arial"/>
                <a:cs typeface="Arial"/>
              </a:rPr>
              <a:t>cheaper</a:t>
            </a:r>
            <a:r>
              <a:rPr lang="en-ZA" spc="-55">
                <a:latin typeface="Arial"/>
                <a:cs typeface="Arial"/>
              </a:rPr>
              <a:t> </a:t>
            </a:r>
            <a:r>
              <a:rPr lang="en-ZA">
                <a:latin typeface="Arial"/>
                <a:cs typeface="Arial"/>
              </a:rPr>
              <a:t>than</a:t>
            </a:r>
            <a:r>
              <a:rPr lang="en-ZA" spc="-45">
                <a:latin typeface="Arial"/>
                <a:cs typeface="Arial"/>
              </a:rPr>
              <a:t> </a:t>
            </a:r>
            <a:r>
              <a:rPr lang="en-ZA">
                <a:latin typeface="Arial"/>
                <a:cs typeface="Arial"/>
              </a:rPr>
              <a:t>creating</a:t>
            </a:r>
            <a:r>
              <a:rPr lang="en-ZA" spc="-50">
                <a:latin typeface="Arial"/>
                <a:cs typeface="Arial"/>
              </a:rPr>
              <a:t> </a:t>
            </a:r>
            <a:r>
              <a:rPr lang="en-ZA">
                <a:latin typeface="Arial"/>
                <a:cs typeface="Arial"/>
              </a:rPr>
              <a:t>new</a:t>
            </a:r>
            <a:r>
              <a:rPr lang="en-ZA" spc="-45">
                <a:latin typeface="Arial"/>
                <a:cs typeface="Arial"/>
              </a:rPr>
              <a:t> </a:t>
            </a:r>
            <a:r>
              <a:rPr lang="en-ZA" spc="-20">
                <a:latin typeface="Arial"/>
                <a:cs typeface="Arial"/>
              </a:rPr>
              <a:t>ones</a:t>
            </a:r>
          </a:p>
          <a:p>
            <a:pPr lvl="1"/>
            <a:r>
              <a:rPr lang="en-ZA">
                <a:latin typeface="Arial"/>
                <a:cs typeface="Arial"/>
              </a:rPr>
              <a:t>Cloning an object copies its encapsulated attributes as well, which may not be known by the client</a:t>
            </a:r>
          </a:p>
          <a:p>
            <a:endParaRPr lang="en-US" dirty="0"/>
          </a:p>
        </p:txBody>
      </p:sp>
    </p:spTree>
    <p:extLst>
      <p:ext uri="{BB962C8B-B14F-4D97-AF65-F5344CB8AC3E}">
        <p14:creationId xmlns:p14="http://schemas.microsoft.com/office/powerpoint/2010/main" val="409442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C0035F-CBA6-D162-BEB4-1C4DD8B88452}"/>
              </a:ext>
            </a:extLst>
          </p:cNvPr>
          <p:cNvSpPr>
            <a:spLocks noGrp="1"/>
          </p:cNvSpPr>
          <p:nvPr>
            <p:ph type="title"/>
          </p:nvPr>
        </p:nvSpPr>
        <p:spPr>
          <a:xfrm>
            <a:off x="640080" y="1371600"/>
            <a:ext cx="10890928" cy="971550"/>
          </a:xfrm>
        </p:spPr>
        <p:txBody>
          <a:bodyPr anchor="t">
            <a:normAutofit/>
          </a:bodyPr>
          <a:lstStyle/>
          <a:p>
            <a:r>
              <a:rPr lang="en-ZA" spc="-10" dirty="0"/>
              <a:t>Prototype Pattern</a:t>
            </a:r>
            <a:endParaRPr lang="en-US" dirty="0"/>
          </a:p>
        </p:txBody>
      </p:sp>
      <p:cxnSp>
        <p:nvCxnSpPr>
          <p:cNvPr id="24" name="Straight Connector 23">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object 13">
            <a:extLst>
              <a:ext uri="{FF2B5EF4-FFF2-40B4-BE49-F238E27FC236}">
                <a16:creationId xmlns:a16="http://schemas.microsoft.com/office/drawing/2014/main" id="{7AACAA73-CDBA-C937-4B37-35E71942714D}"/>
              </a:ext>
            </a:extLst>
          </p:cNvPr>
          <p:cNvPicPr/>
          <p:nvPr/>
        </p:nvPicPr>
        <p:blipFill>
          <a:blip r:embed="rId3" cstate="print"/>
          <a:stretch>
            <a:fillRect/>
          </a:stretch>
        </p:blipFill>
        <p:spPr>
          <a:xfrm>
            <a:off x="713232" y="2142548"/>
            <a:ext cx="5648193" cy="2846689"/>
          </a:xfrm>
          <a:prstGeom prst="rect">
            <a:avLst/>
          </a:prstGeom>
        </p:spPr>
      </p:pic>
      <p:sp>
        <p:nvSpPr>
          <p:cNvPr id="3" name="Content Placeholder 2">
            <a:extLst>
              <a:ext uri="{FF2B5EF4-FFF2-40B4-BE49-F238E27FC236}">
                <a16:creationId xmlns:a16="http://schemas.microsoft.com/office/drawing/2014/main" id="{227562FE-C034-6170-49A8-72B3D4F2B9C6}"/>
              </a:ext>
            </a:extLst>
          </p:cNvPr>
          <p:cNvSpPr>
            <a:spLocks noGrp="1"/>
          </p:cNvSpPr>
          <p:nvPr>
            <p:ph idx="1"/>
          </p:nvPr>
        </p:nvSpPr>
        <p:spPr>
          <a:xfrm>
            <a:off x="6871063" y="2537460"/>
            <a:ext cx="4659945" cy="3760459"/>
          </a:xfrm>
        </p:spPr>
        <p:txBody>
          <a:bodyPr anchor="t">
            <a:normAutofit/>
          </a:bodyPr>
          <a:lstStyle/>
          <a:p>
            <a:pPr marL="12700">
              <a:lnSpc>
                <a:spcPct val="100000"/>
              </a:lnSpc>
              <a:spcBef>
                <a:spcPts val="509"/>
              </a:spcBef>
            </a:pPr>
            <a:r>
              <a:rPr lang="en-ZA" sz="2000" b="1" dirty="0">
                <a:latin typeface="Arial"/>
                <a:cs typeface="Arial"/>
              </a:rPr>
              <a:t>Prototype</a:t>
            </a:r>
            <a:r>
              <a:rPr lang="en-ZA" b="1" spc="-40" dirty="0">
                <a:latin typeface="Arial"/>
                <a:cs typeface="Arial"/>
              </a:rPr>
              <a:t>:</a:t>
            </a:r>
            <a:r>
              <a:rPr lang="en-ZA" sz="2000" spc="-40" dirty="0">
                <a:latin typeface="Arial"/>
                <a:cs typeface="Arial"/>
              </a:rPr>
              <a:t> </a:t>
            </a:r>
            <a:r>
              <a:rPr lang="en-ZA" sz="2000" dirty="0">
                <a:latin typeface="Arial"/>
                <a:cs typeface="Arial"/>
              </a:rPr>
              <a:t>defines</a:t>
            </a:r>
            <a:r>
              <a:rPr lang="en-ZA" sz="2000" spc="-40" dirty="0">
                <a:latin typeface="Arial"/>
                <a:cs typeface="Arial"/>
              </a:rPr>
              <a:t> </a:t>
            </a:r>
            <a:r>
              <a:rPr lang="en-ZA" sz="2000" dirty="0">
                <a:latin typeface="Arial"/>
                <a:cs typeface="Arial"/>
              </a:rPr>
              <a:t>the</a:t>
            </a:r>
            <a:r>
              <a:rPr lang="en-ZA" sz="2000" spc="-30" dirty="0">
                <a:latin typeface="Arial"/>
                <a:cs typeface="Arial"/>
              </a:rPr>
              <a:t> </a:t>
            </a:r>
            <a:r>
              <a:rPr lang="en-ZA" sz="2000" dirty="0">
                <a:latin typeface="Arial"/>
                <a:cs typeface="Arial"/>
              </a:rPr>
              <a:t>interface</a:t>
            </a:r>
            <a:r>
              <a:rPr lang="en-ZA" sz="2000" spc="-40" dirty="0">
                <a:latin typeface="Arial"/>
                <a:cs typeface="Arial"/>
              </a:rPr>
              <a:t> </a:t>
            </a:r>
            <a:r>
              <a:rPr lang="en-ZA" sz="2000" dirty="0">
                <a:latin typeface="Arial"/>
                <a:cs typeface="Arial"/>
              </a:rPr>
              <a:t>of</a:t>
            </a:r>
            <a:r>
              <a:rPr lang="en-ZA" sz="2000" spc="-30" dirty="0">
                <a:latin typeface="Arial"/>
                <a:cs typeface="Arial"/>
              </a:rPr>
              <a:t> </a:t>
            </a:r>
            <a:r>
              <a:rPr lang="en-ZA" sz="2000" dirty="0">
                <a:latin typeface="Arial"/>
                <a:cs typeface="Arial"/>
              </a:rPr>
              <a:t>cloned</a:t>
            </a:r>
            <a:r>
              <a:rPr lang="en-ZA" sz="2000" spc="-40" dirty="0">
                <a:latin typeface="Arial"/>
                <a:cs typeface="Arial"/>
              </a:rPr>
              <a:t> </a:t>
            </a:r>
            <a:r>
              <a:rPr lang="en-ZA" sz="2000" spc="-10" dirty="0">
                <a:latin typeface="Arial"/>
                <a:cs typeface="Arial"/>
              </a:rPr>
              <a:t>objects</a:t>
            </a:r>
            <a:endParaRPr lang="en-ZA" sz="2000" dirty="0">
              <a:latin typeface="Arial"/>
              <a:cs typeface="Arial"/>
            </a:endParaRPr>
          </a:p>
          <a:p>
            <a:pPr marL="12700">
              <a:lnSpc>
                <a:spcPct val="100000"/>
              </a:lnSpc>
              <a:spcBef>
                <a:spcPts val="409"/>
              </a:spcBef>
            </a:pPr>
            <a:r>
              <a:rPr lang="en-ZA" sz="2000" b="1" spc="-10" dirty="0" err="1">
                <a:latin typeface="Arial"/>
                <a:cs typeface="Arial"/>
              </a:rPr>
              <a:t>ConcretePrototype</a:t>
            </a:r>
            <a:r>
              <a:rPr lang="en-ZA" sz="2000" b="1" spc="-5" dirty="0">
                <a:latin typeface="Arial"/>
                <a:cs typeface="Arial"/>
              </a:rPr>
              <a:t> </a:t>
            </a:r>
            <a:r>
              <a:rPr lang="en-ZA" sz="2000" dirty="0">
                <a:latin typeface="Arial"/>
                <a:cs typeface="Arial"/>
              </a:rPr>
              <a:t>–</a:t>
            </a:r>
            <a:r>
              <a:rPr lang="en-ZA" sz="2000" spc="-30" dirty="0">
                <a:latin typeface="Arial"/>
                <a:cs typeface="Arial"/>
              </a:rPr>
              <a:t> </a:t>
            </a:r>
            <a:r>
              <a:rPr lang="en-ZA" sz="2000" dirty="0">
                <a:latin typeface="Arial"/>
                <a:cs typeface="Arial"/>
              </a:rPr>
              <a:t>implements</a:t>
            </a:r>
            <a:r>
              <a:rPr lang="en-ZA" sz="2000" spc="-30" dirty="0">
                <a:latin typeface="Arial"/>
                <a:cs typeface="Arial"/>
              </a:rPr>
              <a:t> </a:t>
            </a:r>
            <a:r>
              <a:rPr lang="en-ZA" sz="2000" dirty="0">
                <a:latin typeface="Arial"/>
                <a:cs typeface="Arial"/>
              </a:rPr>
              <a:t>the</a:t>
            </a:r>
            <a:r>
              <a:rPr lang="en-ZA" sz="2000" spc="-25" dirty="0">
                <a:latin typeface="Arial"/>
                <a:cs typeface="Arial"/>
              </a:rPr>
              <a:t> </a:t>
            </a:r>
            <a:r>
              <a:rPr lang="en-ZA" sz="2000" dirty="0">
                <a:latin typeface="Arial"/>
                <a:cs typeface="Arial"/>
              </a:rPr>
              <a:t>Prototype</a:t>
            </a:r>
            <a:r>
              <a:rPr lang="en-ZA" sz="2000" spc="-30" dirty="0">
                <a:latin typeface="Arial"/>
                <a:cs typeface="Arial"/>
              </a:rPr>
              <a:t> </a:t>
            </a:r>
            <a:r>
              <a:rPr lang="en-ZA" sz="2000" spc="-10" dirty="0">
                <a:latin typeface="Arial"/>
                <a:cs typeface="Arial"/>
              </a:rPr>
              <a:t>class</a:t>
            </a:r>
            <a:endParaRPr lang="en-ZA" sz="2000" dirty="0">
              <a:latin typeface="Arial"/>
              <a:cs typeface="Arial"/>
            </a:endParaRPr>
          </a:p>
          <a:p>
            <a:pPr marL="12700" marR="5080">
              <a:lnSpc>
                <a:spcPct val="100000"/>
              </a:lnSpc>
              <a:spcBef>
                <a:spcPts val="420"/>
              </a:spcBef>
            </a:pPr>
            <a:r>
              <a:rPr lang="en-ZA" sz="2000" b="1" dirty="0">
                <a:latin typeface="Arial"/>
                <a:cs typeface="Arial"/>
              </a:rPr>
              <a:t>Client</a:t>
            </a:r>
            <a:r>
              <a:rPr lang="en-ZA" sz="2000" b="1" spc="-40" dirty="0">
                <a:latin typeface="Arial"/>
                <a:cs typeface="Arial"/>
              </a:rPr>
              <a:t> </a:t>
            </a:r>
            <a:r>
              <a:rPr lang="en-ZA" sz="2000" dirty="0">
                <a:latin typeface="Arial"/>
                <a:cs typeface="Arial"/>
              </a:rPr>
              <a:t>–</a:t>
            </a:r>
            <a:r>
              <a:rPr lang="en-ZA" sz="2000" spc="-30" dirty="0">
                <a:latin typeface="Arial"/>
                <a:cs typeface="Arial"/>
              </a:rPr>
              <a:t> </a:t>
            </a:r>
            <a:r>
              <a:rPr lang="en-ZA" sz="2000" dirty="0">
                <a:latin typeface="Arial"/>
                <a:cs typeface="Arial"/>
              </a:rPr>
              <a:t>creates</a:t>
            </a:r>
            <a:r>
              <a:rPr lang="en-ZA" sz="2000" spc="-20" dirty="0">
                <a:latin typeface="Arial"/>
                <a:cs typeface="Arial"/>
              </a:rPr>
              <a:t> </a:t>
            </a:r>
            <a:r>
              <a:rPr lang="en-ZA" sz="2000" dirty="0">
                <a:latin typeface="Arial"/>
                <a:cs typeface="Arial"/>
              </a:rPr>
              <a:t>one</a:t>
            </a:r>
            <a:r>
              <a:rPr lang="en-ZA" sz="2000" spc="-30" dirty="0">
                <a:latin typeface="Arial"/>
                <a:cs typeface="Arial"/>
              </a:rPr>
              <a:t> </a:t>
            </a:r>
            <a:r>
              <a:rPr lang="en-ZA" sz="2000" dirty="0">
                <a:latin typeface="Arial"/>
                <a:cs typeface="Arial"/>
              </a:rPr>
              <a:t>instance</a:t>
            </a:r>
            <a:r>
              <a:rPr lang="en-ZA" sz="2000" spc="-30" dirty="0">
                <a:latin typeface="Arial"/>
                <a:cs typeface="Arial"/>
              </a:rPr>
              <a:t> </a:t>
            </a:r>
            <a:r>
              <a:rPr lang="en-ZA" sz="2000" dirty="0">
                <a:latin typeface="Arial"/>
                <a:cs typeface="Arial"/>
              </a:rPr>
              <a:t>of</a:t>
            </a:r>
            <a:r>
              <a:rPr lang="en-ZA" sz="2000" spc="-20" dirty="0">
                <a:latin typeface="Arial"/>
                <a:cs typeface="Arial"/>
              </a:rPr>
              <a:t> </a:t>
            </a:r>
            <a:r>
              <a:rPr lang="en-ZA" sz="2000" dirty="0">
                <a:latin typeface="Arial"/>
                <a:cs typeface="Arial"/>
              </a:rPr>
              <a:t>the</a:t>
            </a:r>
            <a:r>
              <a:rPr lang="en-ZA" sz="2000" spc="-30" dirty="0">
                <a:latin typeface="Arial"/>
                <a:cs typeface="Arial"/>
              </a:rPr>
              <a:t> </a:t>
            </a:r>
            <a:r>
              <a:rPr lang="en-ZA" sz="2000" dirty="0" err="1">
                <a:latin typeface="Arial"/>
                <a:cs typeface="Arial"/>
              </a:rPr>
              <a:t>ConcretePrototype</a:t>
            </a:r>
            <a:r>
              <a:rPr lang="en-ZA" sz="2000" dirty="0">
                <a:latin typeface="Arial"/>
                <a:cs typeface="Arial"/>
              </a:rPr>
              <a:t>,</a:t>
            </a:r>
            <a:r>
              <a:rPr lang="en-ZA" sz="2000" spc="-30" dirty="0">
                <a:latin typeface="Arial"/>
                <a:cs typeface="Arial"/>
              </a:rPr>
              <a:t> </a:t>
            </a:r>
            <a:r>
              <a:rPr lang="en-ZA" sz="2000" dirty="0">
                <a:latin typeface="Arial"/>
                <a:cs typeface="Arial"/>
              </a:rPr>
              <a:t>then</a:t>
            </a:r>
            <a:r>
              <a:rPr lang="en-ZA" sz="2000" spc="-30" dirty="0">
                <a:latin typeface="Arial"/>
                <a:cs typeface="Arial"/>
              </a:rPr>
              <a:t> </a:t>
            </a:r>
            <a:r>
              <a:rPr lang="en-ZA" sz="2000" dirty="0">
                <a:latin typeface="Arial"/>
                <a:cs typeface="Arial"/>
              </a:rPr>
              <a:t>clones</a:t>
            </a:r>
            <a:r>
              <a:rPr lang="en-ZA" sz="2000" spc="-20" dirty="0">
                <a:latin typeface="Arial"/>
                <a:cs typeface="Arial"/>
              </a:rPr>
              <a:t> </a:t>
            </a:r>
            <a:r>
              <a:rPr lang="en-ZA" sz="2000" dirty="0">
                <a:latin typeface="Arial"/>
                <a:cs typeface="Arial"/>
              </a:rPr>
              <a:t>it</a:t>
            </a:r>
            <a:r>
              <a:rPr lang="en-ZA" sz="2000" spc="-20" dirty="0">
                <a:latin typeface="Arial"/>
                <a:cs typeface="Arial"/>
              </a:rPr>
              <a:t> </a:t>
            </a:r>
            <a:r>
              <a:rPr lang="en-ZA" sz="2000" dirty="0">
                <a:latin typeface="Arial"/>
                <a:cs typeface="Arial"/>
              </a:rPr>
              <a:t>to</a:t>
            </a:r>
            <a:r>
              <a:rPr lang="en-ZA" sz="2000" spc="-30" dirty="0">
                <a:latin typeface="Arial"/>
                <a:cs typeface="Arial"/>
              </a:rPr>
              <a:t> </a:t>
            </a:r>
            <a:r>
              <a:rPr lang="en-ZA" sz="2000" spc="-20" dirty="0">
                <a:latin typeface="Arial"/>
                <a:cs typeface="Arial"/>
              </a:rPr>
              <a:t>make </a:t>
            </a:r>
            <a:r>
              <a:rPr lang="en-ZA" sz="2000" dirty="0">
                <a:latin typeface="Arial"/>
                <a:cs typeface="Arial"/>
              </a:rPr>
              <a:t>any</a:t>
            </a:r>
            <a:r>
              <a:rPr lang="en-ZA" sz="2000" spc="-5" dirty="0">
                <a:latin typeface="Arial"/>
                <a:cs typeface="Arial"/>
              </a:rPr>
              <a:t> </a:t>
            </a:r>
            <a:r>
              <a:rPr lang="en-ZA" sz="2000" spc="-20" dirty="0">
                <a:latin typeface="Arial"/>
                <a:cs typeface="Arial"/>
              </a:rPr>
              <a:t>more</a:t>
            </a:r>
            <a:endParaRPr lang="en-ZA" sz="2000" dirty="0">
              <a:latin typeface="Arial"/>
              <a:cs typeface="Arial"/>
            </a:endParaRPr>
          </a:p>
        </p:txBody>
      </p:sp>
    </p:spTree>
    <p:extLst>
      <p:ext uri="{BB962C8B-B14F-4D97-AF65-F5344CB8AC3E}">
        <p14:creationId xmlns:p14="http://schemas.microsoft.com/office/powerpoint/2010/main" val="3200013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656C0-283B-B876-CAF8-857C2F0AEF29}"/>
              </a:ext>
            </a:extLst>
          </p:cNvPr>
          <p:cNvSpPr>
            <a:spLocks noGrp="1"/>
          </p:cNvSpPr>
          <p:nvPr>
            <p:ph type="title"/>
          </p:nvPr>
        </p:nvSpPr>
        <p:spPr>
          <a:xfrm>
            <a:off x="992570" y="1171145"/>
            <a:ext cx="10168106" cy="955515"/>
          </a:xfrm>
        </p:spPr>
        <p:txBody>
          <a:bodyPr vert="horz" lIns="91440" tIns="45720" rIns="91440" bIns="45720" rtlCol="0" anchor="t">
            <a:normAutofit/>
          </a:bodyPr>
          <a:lstStyle/>
          <a:p>
            <a:pPr algn="ctr"/>
            <a:r>
              <a:rPr lang="en-US" sz="4800"/>
              <a:t>Prototype </a:t>
            </a:r>
          </a:p>
        </p:txBody>
      </p:sp>
      <p:cxnSp>
        <p:nvCxnSpPr>
          <p:cNvPr id="14" name="Straight Connector 13">
            <a:extLst>
              <a:ext uri="{FF2B5EF4-FFF2-40B4-BE49-F238E27FC236}">
                <a16:creationId xmlns:a16="http://schemas.microsoft.com/office/drawing/2014/main" id="{6CE0D2A5-C167-FB61-F32A-674B344F2D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914400"/>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99847217-B859-E3C0-3F78-9083BECF1FCC}"/>
              </a:ext>
            </a:extLst>
          </p:cNvPr>
          <p:cNvPicPr>
            <a:picLocks noGrp="1" noChangeAspect="1"/>
          </p:cNvPicPr>
          <p:nvPr>
            <p:ph idx="1"/>
          </p:nvPr>
        </p:nvPicPr>
        <p:blipFill>
          <a:blip r:embed="rId3"/>
          <a:stretch>
            <a:fillRect/>
          </a:stretch>
        </p:blipFill>
        <p:spPr>
          <a:xfrm>
            <a:off x="992570" y="2266803"/>
            <a:ext cx="4978176" cy="3198478"/>
          </a:xfrm>
          <a:prstGeom prst="rect">
            <a:avLst/>
          </a:prstGeom>
        </p:spPr>
      </p:pic>
      <p:pic>
        <p:nvPicPr>
          <p:cNvPr id="5" name="Picture 4">
            <a:extLst>
              <a:ext uri="{FF2B5EF4-FFF2-40B4-BE49-F238E27FC236}">
                <a16:creationId xmlns:a16="http://schemas.microsoft.com/office/drawing/2014/main" id="{B2480ED8-0D40-58D3-76F2-06371C534372}"/>
              </a:ext>
            </a:extLst>
          </p:cNvPr>
          <p:cNvPicPr>
            <a:picLocks noChangeAspect="1"/>
          </p:cNvPicPr>
          <p:nvPr/>
        </p:nvPicPr>
        <p:blipFill>
          <a:blip r:embed="rId4"/>
          <a:stretch>
            <a:fillRect/>
          </a:stretch>
        </p:blipFill>
        <p:spPr>
          <a:xfrm>
            <a:off x="6182500" y="2403705"/>
            <a:ext cx="4978176" cy="3061577"/>
          </a:xfrm>
          <a:prstGeom prst="rect">
            <a:avLst/>
          </a:prstGeom>
        </p:spPr>
      </p:pic>
      <p:sp>
        <p:nvSpPr>
          <p:cNvPr id="6" name="Rounded Rectangle 5">
            <a:extLst>
              <a:ext uri="{FF2B5EF4-FFF2-40B4-BE49-F238E27FC236}">
                <a16:creationId xmlns:a16="http://schemas.microsoft.com/office/drawing/2014/main" id="{AAD57379-D0C5-005F-2ACD-3E9F7CAC264A}"/>
              </a:ext>
            </a:extLst>
          </p:cNvPr>
          <p:cNvSpPr/>
          <p:nvPr/>
        </p:nvSpPr>
        <p:spPr>
          <a:xfrm>
            <a:off x="1873668" y="3772379"/>
            <a:ext cx="3098926" cy="357053"/>
          </a:xfrm>
          <a:prstGeom prst="roundRect">
            <a:avLst/>
          </a:prstGeom>
          <a:solidFill>
            <a:srgbClr val="25C8A2">
              <a:alpha val="2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1D99C81-D2EF-06E0-9AE2-DAF1FCAE8BB5}"/>
              </a:ext>
            </a:extLst>
          </p:cNvPr>
          <p:cNvSpPr/>
          <p:nvPr/>
        </p:nvSpPr>
        <p:spPr>
          <a:xfrm>
            <a:off x="7027949" y="4922070"/>
            <a:ext cx="3098926" cy="357053"/>
          </a:xfrm>
          <a:prstGeom prst="roundRect">
            <a:avLst/>
          </a:prstGeom>
          <a:solidFill>
            <a:srgbClr val="25C8A2">
              <a:alpha val="2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4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1"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89148" y="117421"/>
            <a:ext cx="7194558" cy="935860"/>
          </a:xfrm>
          <a:prstGeom prst="rect">
            <a:avLst/>
          </a:prstGeom>
        </p:spPr>
        <p:txBody>
          <a:bodyPr vert="horz" wrap="square" lIns="0" tIns="74448" rIns="0" bIns="0" rtlCol="0" anchor="t">
            <a:spAutoFit/>
          </a:bodyPr>
          <a:lstStyle/>
          <a:p>
            <a:pPr marL="16913">
              <a:spcBef>
                <a:spcPts val="133"/>
              </a:spcBef>
            </a:pPr>
            <a:r>
              <a:rPr spc="-13" dirty="0"/>
              <a:t>Prototype</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81243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73" dirty="0">
                <a:latin typeface="Arial"/>
                <a:cs typeface="Arial"/>
              </a:rPr>
              <a:t> </a:t>
            </a:r>
            <a:r>
              <a:rPr sz="2397" dirty="0">
                <a:latin typeface="Arial"/>
                <a:cs typeface="Arial"/>
              </a:rPr>
              <a:t>musical</a:t>
            </a:r>
            <a:r>
              <a:rPr sz="2397" spc="-73" dirty="0">
                <a:latin typeface="Arial"/>
                <a:cs typeface="Arial"/>
              </a:rPr>
              <a:t> </a:t>
            </a:r>
            <a:r>
              <a:rPr sz="2397" dirty="0">
                <a:latin typeface="Arial"/>
                <a:cs typeface="Arial"/>
              </a:rPr>
              <a:t>notation</a:t>
            </a:r>
            <a:r>
              <a:rPr sz="2397" spc="-67" dirty="0">
                <a:latin typeface="Arial"/>
                <a:cs typeface="Arial"/>
              </a:rPr>
              <a:t> </a:t>
            </a:r>
            <a:r>
              <a:rPr sz="2397" spc="-13" dirty="0">
                <a:latin typeface="Arial"/>
                <a:cs typeface="Arial"/>
              </a:rPr>
              <a:t>software</a:t>
            </a:r>
            <a:endParaRPr sz="2397" dirty="0">
              <a:latin typeface="Arial"/>
              <a:cs typeface="Arial"/>
            </a:endParaRPr>
          </a:p>
        </p:txBody>
      </p:sp>
      <p:pic>
        <p:nvPicPr>
          <p:cNvPr id="5" name="object 5"/>
          <p:cNvPicPr/>
          <p:nvPr/>
        </p:nvPicPr>
        <p:blipFill>
          <a:blip r:embed="rId2" cstate="print"/>
          <a:stretch>
            <a:fillRect/>
          </a:stretch>
        </p:blipFill>
        <p:spPr>
          <a:xfrm>
            <a:off x="8397994" y="2299977"/>
            <a:ext cx="3154035" cy="1642183"/>
          </a:xfrm>
          <a:prstGeom prst="rect">
            <a:avLst/>
          </a:prstGeom>
        </p:spPr>
      </p:pic>
      <p:pic>
        <p:nvPicPr>
          <p:cNvPr id="6" name="object 6"/>
          <p:cNvPicPr/>
          <p:nvPr/>
        </p:nvPicPr>
        <p:blipFill>
          <a:blip r:embed="rId3" cstate="print"/>
          <a:stretch>
            <a:fillRect/>
          </a:stretch>
        </p:blipFill>
        <p:spPr>
          <a:xfrm>
            <a:off x="471578" y="2300688"/>
            <a:ext cx="7838804" cy="3810023"/>
          </a:xfrm>
          <a:prstGeom prst="rect">
            <a:avLst/>
          </a:prstGeom>
        </p:spPr>
      </p:pic>
      <p:sp>
        <p:nvSpPr>
          <p:cNvPr id="7" name="object 7"/>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36</a:t>
            </a:fld>
            <a:endParaRPr spc="-33"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EE43-D788-475A-1C03-EE9E45054A0E}"/>
              </a:ext>
            </a:extLst>
          </p:cNvPr>
          <p:cNvSpPr>
            <a:spLocks noGrp="1"/>
          </p:cNvSpPr>
          <p:nvPr>
            <p:ph type="title"/>
          </p:nvPr>
        </p:nvSpPr>
        <p:spPr/>
        <p:txBody>
          <a:bodyPr/>
          <a:lstStyle/>
          <a:p>
            <a:r>
              <a:rPr lang="en-US" dirty="0"/>
              <a:t>Prototype	</a:t>
            </a:r>
          </a:p>
        </p:txBody>
      </p:sp>
      <p:sp>
        <p:nvSpPr>
          <p:cNvPr id="3" name="Content Placeholder 2">
            <a:extLst>
              <a:ext uri="{FF2B5EF4-FFF2-40B4-BE49-F238E27FC236}">
                <a16:creationId xmlns:a16="http://schemas.microsoft.com/office/drawing/2014/main" id="{6DB3F0E6-0FAB-3F0A-64AE-6722B4421DE4}"/>
              </a:ext>
            </a:extLst>
          </p:cNvPr>
          <p:cNvSpPr>
            <a:spLocks noGrp="1"/>
          </p:cNvSpPr>
          <p:nvPr>
            <p:ph idx="1"/>
          </p:nvPr>
        </p:nvSpPr>
        <p:spPr/>
        <p:txBody>
          <a:bodyPr/>
          <a:lstStyle/>
          <a:p>
            <a:r>
              <a:rPr lang="en-ZA" sz="2000">
                <a:latin typeface="Arial"/>
                <a:cs typeface="Arial"/>
              </a:rPr>
              <a:t>Use</a:t>
            </a:r>
            <a:r>
              <a:rPr lang="en-ZA" sz="2000" spc="-40">
                <a:latin typeface="Arial"/>
                <a:cs typeface="Arial"/>
              </a:rPr>
              <a:t> </a:t>
            </a:r>
            <a:r>
              <a:rPr lang="en-ZA" sz="2000">
                <a:latin typeface="Arial"/>
                <a:cs typeface="Arial"/>
              </a:rPr>
              <a:t>prototype</a:t>
            </a:r>
            <a:r>
              <a:rPr lang="en-ZA" sz="2000" spc="-35">
                <a:latin typeface="Arial"/>
                <a:cs typeface="Arial"/>
              </a:rPr>
              <a:t> </a:t>
            </a:r>
            <a:r>
              <a:rPr lang="en-ZA" sz="2000" spc="-20">
                <a:latin typeface="Arial"/>
                <a:cs typeface="Arial"/>
              </a:rPr>
              <a:t>when:</a:t>
            </a:r>
            <a:endParaRPr lang="en-ZA" sz="2000">
              <a:latin typeface="Arial"/>
              <a:cs typeface="Arial"/>
            </a:endParaRPr>
          </a:p>
          <a:p>
            <a:pPr marL="277876" marR="230504" lvl="1">
              <a:lnSpc>
                <a:spcPct val="100000"/>
              </a:lnSpc>
              <a:spcBef>
                <a:spcPts val="100"/>
              </a:spcBef>
            </a:pPr>
            <a:r>
              <a:rPr lang="en-ZA"/>
              <a:t>a</a:t>
            </a:r>
            <a:r>
              <a:rPr lang="en-ZA" spc="-40"/>
              <a:t> </a:t>
            </a:r>
            <a:r>
              <a:rPr lang="en-ZA"/>
              <a:t>system</a:t>
            </a:r>
            <a:r>
              <a:rPr lang="en-ZA" spc="-25"/>
              <a:t> </a:t>
            </a:r>
            <a:r>
              <a:rPr lang="en-ZA"/>
              <a:t>should</a:t>
            </a:r>
            <a:r>
              <a:rPr lang="en-ZA" spc="-35"/>
              <a:t> </a:t>
            </a:r>
            <a:r>
              <a:rPr lang="en-ZA"/>
              <a:t>be</a:t>
            </a:r>
            <a:r>
              <a:rPr lang="en-ZA" spc="-35"/>
              <a:t> </a:t>
            </a:r>
            <a:r>
              <a:rPr lang="en-ZA"/>
              <a:t>independent</a:t>
            </a:r>
            <a:r>
              <a:rPr lang="en-ZA" spc="-40"/>
              <a:t> </a:t>
            </a:r>
            <a:r>
              <a:rPr lang="en-ZA"/>
              <a:t>of</a:t>
            </a:r>
            <a:r>
              <a:rPr lang="en-ZA" spc="-25"/>
              <a:t> </a:t>
            </a:r>
            <a:r>
              <a:rPr lang="en-ZA"/>
              <a:t>how</a:t>
            </a:r>
            <a:r>
              <a:rPr lang="en-ZA" spc="-40"/>
              <a:t> </a:t>
            </a:r>
            <a:r>
              <a:rPr lang="en-ZA"/>
              <a:t>its</a:t>
            </a:r>
            <a:r>
              <a:rPr lang="en-ZA" spc="-30"/>
              <a:t> </a:t>
            </a:r>
            <a:r>
              <a:rPr lang="en-ZA"/>
              <a:t>products</a:t>
            </a:r>
            <a:r>
              <a:rPr lang="en-ZA" spc="-30"/>
              <a:t> </a:t>
            </a:r>
            <a:r>
              <a:rPr lang="en-ZA"/>
              <a:t>are</a:t>
            </a:r>
            <a:r>
              <a:rPr lang="en-ZA" spc="-45"/>
              <a:t> </a:t>
            </a:r>
            <a:r>
              <a:rPr lang="en-ZA"/>
              <a:t>created,</a:t>
            </a:r>
            <a:r>
              <a:rPr lang="en-ZA" spc="-25"/>
              <a:t> </a:t>
            </a:r>
            <a:r>
              <a:rPr lang="en-ZA" spc="-10"/>
              <a:t>composed, </a:t>
            </a:r>
            <a:r>
              <a:rPr lang="en-ZA"/>
              <a:t>and</a:t>
            </a:r>
            <a:r>
              <a:rPr lang="en-ZA" spc="-15"/>
              <a:t> </a:t>
            </a:r>
            <a:r>
              <a:rPr lang="en-ZA" spc="-10"/>
              <a:t>represented</a:t>
            </a:r>
          </a:p>
          <a:p>
            <a:pPr marL="277876" lvl="1">
              <a:lnSpc>
                <a:spcPct val="100000"/>
              </a:lnSpc>
              <a:spcBef>
                <a:spcPts val="420"/>
              </a:spcBef>
            </a:pPr>
            <a:r>
              <a:rPr lang="en-ZA"/>
              <a:t>a</a:t>
            </a:r>
            <a:r>
              <a:rPr lang="en-ZA" spc="-25"/>
              <a:t> </a:t>
            </a:r>
            <a:r>
              <a:rPr lang="en-ZA"/>
              <a:t>class</a:t>
            </a:r>
            <a:r>
              <a:rPr lang="en-ZA" spc="-25"/>
              <a:t> </a:t>
            </a:r>
            <a:r>
              <a:rPr lang="en-ZA"/>
              <a:t>to</a:t>
            </a:r>
            <a:r>
              <a:rPr lang="en-ZA" spc="-15"/>
              <a:t> </a:t>
            </a:r>
            <a:r>
              <a:rPr lang="en-ZA"/>
              <a:t>be</a:t>
            </a:r>
            <a:r>
              <a:rPr lang="en-ZA" spc="-25"/>
              <a:t> </a:t>
            </a:r>
            <a:r>
              <a:rPr lang="en-ZA"/>
              <a:t>instantiated</a:t>
            </a:r>
            <a:r>
              <a:rPr lang="en-ZA" spc="-25"/>
              <a:t> </a:t>
            </a:r>
            <a:r>
              <a:rPr lang="en-ZA"/>
              <a:t>is</a:t>
            </a:r>
            <a:r>
              <a:rPr lang="en-ZA" spc="-25"/>
              <a:t> </a:t>
            </a:r>
            <a:r>
              <a:rPr lang="en-ZA"/>
              <a:t>selected</a:t>
            </a:r>
            <a:r>
              <a:rPr lang="en-ZA" spc="-25"/>
              <a:t> </a:t>
            </a:r>
            <a:r>
              <a:rPr lang="en-ZA"/>
              <a:t>at</a:t>
            </a:r>
            <a:r>
              <a:rPr lang="en-ZA" spc="-15"/>
              <a:t> </a:t>
            </a:r>
            <a:r>
              <a:rPr lang="en-ZA" spc="-10"/>
              <a:t>run-</a:t>
            </a:r>
            <a:r>
              <a:rPr lang="en-ZA"/>
              <a:t>time</a:t>
            </a:r>
            <a:r>
              <a:rPr lang="en-ZA" spc="-20"/>
              <a:t> </a:t>
            </a:r>
            <a:r>
              <a:rPr lang="en-ZA"/>
              <a:t>(e.g.</a:t>
            </a:r>
            <a:r>
              <a:rPr lang="en-ZA" spc="-15"/>
              <a:t> </a:t>
            </a:r>
            <a:r>
              <a:rPr lang="en-ZA"/>
              <a:t>dynamic</a:t>
            </a:r>
            <a:r>
              <a:rPr lang="en-ZA" spc="-25"/>
              <a:t> </a:t>
            </a:r>
            <a:r>
              <a:rPr lang="en-ZA" spc="-10"/>
              <a:t>loading)</a:t>
            </a:r>
          </a:p>
          <a:p>
            <a:pPr marL="277876" marR="5080" lvl="1">
              <a:lnSpc>
                <a:spcPct val="100000"/>
              </a:lnSpc>
              <a:spcBef>
                <a:spcPts val="425"/>
              </a:spcBef>
            </a:pPr>
            <a:r>
              <a:rPr lang="en-ZA"/>
              <a:t>instances</a:t>
            </a:r>
            <a:r>
              <a:rPr lang="en-ZA" spc="-30"/>
              <a:t> </a:t>
            </a:r>
            <a:r>
              <a:rPr lang="en-ZA"/>
              <a:t>of</a:t>
            </a:r>
            <a:r>
              <a:rPr lang="en-ZA" spc="-20"/>
              <a:t> </a:t>
            </a:r>
            <a:r>
              <a:rPr lang="en-ZA"/>
              <a:t>a</a:t>
            </a:r>
            <a:r>
              <a:rPr lang="en-ZA" spc="-35"/>
              <a:t> </a:t>
            </a:r>
            <a:r>
              <a:rPr lang="en-ZA"/>
              <a:t>class</a:t>
            </a:r>
            <a:r>
              <a:rPr lang="en-ZA" spc="-30"/>
              <a:t> </a:t>
            </a:r>
            <a:r>
              <a:rPr lang="en-ZA"/>
              <a:t>can</a:t>
            </a:r>
            <a:r>
              <a:rPr lang="en-ZA" spc="-30"/>
              <a:t> </a:t>
            </a:r>
            <a:r>
              <a:rPr lang="en-ZA"/>
              <a:t>have</a:t>
            </a:r>
            <a:r>
              <a:rPr lang="en-ZA" spc="-25"/>
              <a:t> </a:t>
            </a:r>
            <a:r>
              <a:rPr lang="en-ZA"/>
              <a:t>one</a:t>
            </a:r>
            <a:r>
              <a:rPr lang="en-ZA" spc="-30"/>
              <a:t> </a:t>
            </a:r>
            <a:r>
              <a:rPr lang="en-ZA"/>
              <a:t>of</a:t>
            </a:r>
            <a:r>
              <a:rPr lang="en-ZA" spc="-15"/>
              <a:t> </a:t>
            </a:r>
            <a:r>
              <a:rPr lang="en-ZA"/>
              <a:t>only</a:t>
            </a:r>
            <a:r>
              <a:rPr lang="en-ZA" spc="-30"/>
              <a:t> </a:t>
            </a:r>
            <a:r>
              <a:rPr lang="en-ZA"/>
              <a:t>a</a:t>
            </a:r>
            <a:r>
              <a:rPr lang="en-ZA" spc="-30"/>
              <a:t> </a:t>
            </a:r>
            <a:r>
              <a:rPr lang="en-ZA"/>
              <a:t>few</a:t>
            </a:r>
            <a:r>
              <a:rPr lang="en-ZA" spc="-25"/>
              <a:t> </a:t>
            </a:r>
            <a:r>
              <a:rPr lang="en-ZA"/>
              <a:t>different</a:t>
            </a:r>
            <a:r>
              <a:rPr lang="en-ZA" spc="-20"/>
              <a:t> </a:t>
            </a:r>
            <a:r>
              <a:rPr lang="en-ZA"/>
              <a:t>combinations</a:t>
            </a:r>
            <a:r>
              <a:rPr lang="en-ZA" spc="-30"/>
              <a:t> </a:t>
            </a:r>
            <a:r>
              <a:rPr lang="en-ZA"/>
              <a:t>of</a:t>
            </a:r>
            <a:r>
              <a:rPr lang="en-ZA" spc="-15"/>
              <a:t> </a:t>
            </a:r>
            <a:r>
              <a:rPr lang="en-ZA" spc="-10"/>
              <a:t>state. </a:t>
            </a:r>
            <a:r>
              <a:rPr lang="en-ZA"/>
              <a:t>It</a:t>
            </a:r>
            <a:r>
              <a:rPr lang="en-ZA" spc="-35"/>
              <a:t> </a:t>
            </a:r>
            <a:r>
              <a:rPr lang="en-ZA"/>
              <a:t>may</a:t>
            </a:r>
            <a:r>
              <a:rPr lang="en-ZA" spc="-25"/>
              <a:t> </a:t>
            </a:r>
            <a:r>
              <a:rPr lang="en-ZA"/>
              <a:t>be</a:t>
            </a:r>
            <a:r>
              <a:rPr lang="en-ZA" spc="-35"/>
              <a:t> </a:t>
            </a:r>
            <a:r>
              <a:rPr lang="en-ZA"/>
              <a:t>more</a:t>
            </a:r>
            <a:r>
              <a:rPr lang="en-ZA" spc="-35"/>
              <a:t> </a:t>
            </a:r>
            <a:r>
              <a:rPr lang="en-ZA"/>
              <a:t>convenient</a:t>
            </a:r>
            <a:r>
              <a:rPr lang="en-ZA" spc="-25"/>
              <a:t> </a:t>
            </a:r>
            <a:r>
              <a:rPr lang="en-ZA"/>
              <a:t>to</a:t>
            </a:r>
            <a:r>
              <a:rPr lang="en-ZA" spc="-30"/>
              <a:t> </a:t>
            </a:r>
            <a:r>
              <a:rPr lang="en-ZA"/>
              <a:t>install</a:t>
            </a:r>
            <a:r>
              <a:rPr lang="en-ZA" spc="-35"/>
              <a:t> </a:t>
            </a:r>
            <a:r>
              <a:rPr lang="en-ZA"/>
              <a:t>a</a:t>
            </a:r>
            <a:r>
              <a:rPr lang="en-ZA" spc="-35"/>
              <a:t> </a:t>
            </a:r>
            <a:r>
              <a:rPr lang="en-ZA"/>
              <a:t>corresponding</a:t>
            </a:r>
            <a:r>
              <a:rPr lang="en-ZA" spc="-35"/>
              <a:t> </a:t>
            </a:r>
            <a:r>
              <a:rPr lang="en-ZA"/>
              <a:t>number</a:t>
            </a:r>
            <a:r>
              <a:rPr lang="en-ZA" spc="-20"/>
              <a:t> </a:t>
            </a:r>
            <a:r>
              <a:rPr lang="en-ZA"/>
              <a:t>of</a:t>
            </a:r>
            <a:r>
              <a:rPr lang="en-ZA" spc="-25"/>
              <a:t> </a:t>
            </a:r>
            <a:r>
              <a:rPr lang="en-ZA" spc="-10"/>
              <a:t>prototypes</a:t>
            </a:r>
            <a:r>
              <a:rPr lang="en-ZA" spc="500"/>
              <a:t> </a:t>
            </a:r>
            <a:r>
              <a:rPr lang="en-ZA"/>
              <a:t>and</a:t>
            </a:r>
            <a:r>
              <a:rPr lang="en-ZA" spc="-40"/>
              <a:t> </a:t>
            </a:r>
            <a:r>
              <a:rPr lang="en-ZA"/>
              <a:t>clone</a:t>
            </a:r>
            <a:r>
              <a:rPr lang="en-ZA" spc="-35"/>
              <a:t> </a:t>
            </a:r>
            <a:r>
              <a:rPr lang="en-ZA"/>
              <a:t>them</a:t>
            </a:r>
            <a:r>
              <a:rPr lang="en-ZA" spc="-25"/>
              <a:t> </a:t>
            </a:r>
            <a:r>
              <a:rPr lang="en-ZA"/>
              <a:t>rather</a:t>
            </a:r>
            <a:r>
              <a:rPr lang="en-ZA" spc="-35"/>
              <a:t> </a:t>
            </a:r>
            <a:r>
              <a:rPr lang="en-ZA"/>
              <a:t>than</a:t>
            </a:r>
            <a:r>
              <a:rPr lang="en-ZA" spc="-35"/>
              <a:t> </a:t>
            </a:r>
            <a:r>
              <a:rPr lang="en-ZA"/>
              <a:t>instantiating</a:t>
            </a:r>
            <a:r>
              <a:rPr lang="en-ZA" spc="-35"/>
              <a:t> </a:t>
            </a:r>
            <a:r>
              <a:rPr lang="en-ZA"/>
              <a:t>the</a:t>
            </a:r>
            <a:r>
              <a:rPr lang="en-ZA" spc="-25"/>
              <a:t> </a:t>
            </a:r>
            <a:r>
              <a:rPr lang="en-ZA"/>
              <a:t>class</a:t>
            </a:r>
            <a:r>
              <a:rPr lang="en-ZA" spc="-35"/>
              <a:t> </a:t>
            </a:r>
            <a:r>
              <a:rPr lang="en-ZA" spc="-10"/>
              <a:t>manually,</a:t>
            </a:r>
            <a:r>
              <a:rPr lang="en-ZA" spc="-25"/>
              <a:t> </a:t>
            </a:r>
            <a:r>
              <a:rPr lang="en-ZA"/>
              <a:t>each</a:t>
            </a:r>
            <a:r>
              <a:rPr lang="en-ZA" spc="-35"/>
              <a:t> </a:t>
            </a:r>
            <a:r>
              <a:rPr lang="en-ZA"/>
              <a:t>time</a:t>
            </a:r>
            <a:r>
              <a:rPr lang="en-ZA" spc="-35"/>
              <a:t> </a:t>
            </a:r>
            <a:r>
              <a:rPr lang="en-ZA"/>
              <a:t>with</a:t>
            </a:r>
            <a:r>
              <a:rPr lang="en-ZA" spc="-35"/>
              <a:t> </a:t>
            </a:r>
            <a:r>
              <a:rPr lang="en-ZA" spc="-25"/>
              <a:t>the </a:t>
            </a:r>
            <a:r>
              <a:rPr lang="en-ZA"/>
              <a:t>appropriate</a:t>
            </a:r>
            <a:r>
              <a:rPr lang="en-ZA" spc="-55"/>
              <a:t> </a:t>
            </a:r>
            <a:r>
              <a:rPr lang="en-ZA" spc="-20"/>
              <a:t>state</a:t>
            </a:r>
          </a:p>
          <a:p>
            <a:pPr lvl="1"/>
            <a:endParaRPr lang="en-US" dirty="0"/>
          </a:p>
        </p:txBody>
      </p:sp>
    </p:spTree>
    <p:extLst>
      <p:ext uri="{BB962C8B-B14F-4D97-AF65-F5344CB8AC3E}">
        <p14:creationId xmlns:p14="http://schemas.microsoft.com/office/powerpoint/2010/main" val="636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9148" y="349666"/>
            <a:ext cx="13800562" cy="632630"/>
          </a:xfrm>
          <a:prstGeom prst="rect">
            <a:avLst/>
          </a:prstGeom>
        </p:spPr>
        <p:txBody>
          <a:bodyPr vert="horz" wrap="square" lIns="0" tIns="16912" rIns="0" bIns="0" rtlCol="0" anchor="t">
            <a:spAutoFit/>
          </a:bodyPr>
          <a:lstStyle/>
          <a:p>
            <a:pPr marL="16913">
              <a:spcBef>
                <a:spcPts val="133"/>
              </a:spcBef>
            </a:pPr>
            <a:r>
              <a:rPr spc="-13" dirty="0"/>
              <a:t>Prototype</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1"/>
            <a:ext cx="10266704" cy="2520110"/>
          </a:xfrm>
          <a:prstGeom prst="rect">
            <a:avLst/>
          </a:prstGeom>
        </p:spPr>
        <p:txBody>
          <a:bodyPr vert="horz" wrap="square" lIns="0" tIns="87945" rIns="0" bIns="0" rtlCol="0">
            <a:spAutoFit/>
          </a:bodyPr>
          <a:lstStyle/>
          <a:p>
            <a:pPr marL="16913">
              <a:spcBef>
                <a:spcPts val="692"/>
              </a:spcBef>
            </a:pPr>
            <a:r>
              <a:rPr sz="2397" spc="-40" dirty="0">
                <a:latin typeface="Arial"/>
                <a:cs typeface="Arial"/>
              </a:rPr>
              <a:t>You</a:t>
            </a:r>
            <a:r>
              <a:rPr sz="2397" spc="-60"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clone</a:t>
            </a:r>
            <a:r>
              <a:rPr sz="2397" spc="-53" dirty="0">
                <a:latin typeface="Arial"/>
                <a:cs typeface="Arial"/>
              </a:rPr>
              <a:t> </a:t>
            </a:r>
            <a:r>
              <a:rPr sz="2397" dirty="0">
                <a:latin typeface="Arial"/>
                <a:cs typeface="Arial"/>
              </a:rPr>
              <a:t>objects</a:t>
            </a:r>
            <a:r>
              <a:rPr sz="2397" spc="-47" dirty="0">
                <a:latin typeface="Arial"/>
                <a:cs typeface="Arial"/>
              </a:rPr>
              <a:t> </a:t>
            </a:r>
            <a:r>
              <a:rPr sz="2397" dirty="0">
                <a:latin typeface="Arial"/>
                <a:cs typeface="Arial"/>
              </a:rPr>
              <a:t>without</a:t>
            </a:r>
            <a:r>
              <a:rPr sz="2397" spc="-40" dirty="0">
                <a:latin typeface="Arial"/>
                <a:cs typeface="Arial"/>
              </a:rPr>
              <a:t> </a:t>
            </a:r>
            <a:r>
              <a:rPr sz="2397" dirty="0">
                <a:latin typeface="Arial"/>
                <a:cs typeface="Arial"/>
              </a:rPr>
              <a:t>coupling</a:t>
            </a:r>
            <a:r>
              <a:rPr sz="2397" spc="-60" dirty="0">
                <a:latin typeface="Arial"/>
                <a:cs typeface="Arial"/>
              </a:rPr>
              <a:t> </a:t>
            </a:r>
            <a:r>
              <a:rPr sz="2397" dirty="0">
                <a:latin typeface="Arial"/>
                <a:cs typeface="Arial"/>
              </a:rPr>
              <a:t>to</a:t>
            </a:r>
            <a:r>
              <a:rPr sz="2397" spc="-53" dirty="0">
                <a:latin typeface="Arial"/>
                <a:cs typeface="Arial"/>
              </a:rPr>
              <a:t> </a:t>
            </a:r>
            <a:r>
              <a:rPr sz="2397" dirty="0">
                <a:latin typeface="Arial"/>
                <a:cs typeface="Arial"/>
              </a:rPr>
              <a:t>their</a:t>
            </a:r>
            <a:r>
              <a:rPr sz="2397" spc="-40" dirty="0">
                <a:latin typeface="Arial"/>
                <a:cs typeface="Arial"/>
              </a:rPr>
              <a:t> </a:t>
            </a:r>
            <a:r>
              <a:rPr sz="2397" dirty="0">
                <a:latin typeface="Arial"/>
                <a:cs typeface="Arial"/>
              </a:rPr>
              <a:t>concrete</a:t>
            </a:r>
            <a:r>
              <a:rPr sz="2397" spc="-60" dirty="0">
                <a:latin typeface="Arial"/>
                <a:cs typeface="Arial"/>
              </a:rPr>
              <a:t> </a:t>
            </a:r>
            <a:r>
              <a:rPr sz="2397" spc="-13" dirty="0">
                <a:latin typeface="Arial"/>
                <a:cs typeface="Arial"/>
              </a:rPr>
              <a:t>classes</a:t>
            </a:r>
            <a:endParaRPr sz="2397" dirty="0">
              <a:latin typeface="Arial"/>
              <a:cs typeface="Arial"/>
            </a:endParaRPr>
          </a:p>
          <a:p>
            <a:pPr marL="16913" marR="564881">
              <a:spcBef>
                <a:spcPts val="559"/>
              </a:spcBef>
            </a:pPr>
            <a:r>
              <a:rPr sz="2397" spc="-40" dirty="0">
                <a:latin typeface="Arial"/>
                <a:cs typeface="Arial"/>
              </a:rPr>
              <a:t>You</a:t>
            </a:r>
            <a:r>
              <a:rPr sz="2397" spc="-53" dirty="0">
                <a:latin typeface="Arial"/>
                <a:cs typeface="Arial"/>
              </a:rPr>
              <a:t> </a:t>
            </a:r>
            <a:r>
              <a:rPr sz="2397" dirty="0">
                <a:latin typeface="Arial"/>
                <a:cs typeface="Arial"/>
              </a:rPr>
              <a:t>can</a:t>
            </a:r>
            <a:r>
              <a:rPr sz="2397" spc="-60" dirty="0">
                <a:latin typeface="Arial"/>
                <a:cs typeface="Arial"/>
              </a:rPr>
              <a:t> </a:t>
            </a:r>
            <a:r>
              <a:rPr sz="2397" dirty="0">
                <a:latin typeface="Arial"/>
                <a:cs typeface="Arial"/>
              </a:rPr>
              <a:t>get</a:t>
            </a:r>
            <a:r>
              <a:rPr sz="2397" spc="-40" dirty="0">
                <a:latin typeface="Arial"/>
                <a:cs typeface="Arial"/>
              </a:rPr>
              <a:t> </a:t>
            </a:r>
            <a:r>
              <a:rPr sz="2397" dirty="0">
                <a:latin typeface="Arial"/>
                <a:cs typeface="Arial"/>
              </a:rPr>
              <a:t>rid</a:t>
            </a:r>
            <a:r>
              <a:rPr sz="2397" spc="-40"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repeated</a:t>
            </a:r>
            <a:r>
              <a:rPr sz="2397" spc="-53" dirty="0">
                <a:latin typeface="Arial"/>
                <a:cs typeface="Arial"/>
              </a:rPr>
              <a:t> </a:t>
            </a:r>
            <a:r>
              <a:rPr sz="2397" dirty="0">
                <a:latin typeface="Arial"/>
                <a:cs typeface="Arial"/>
              </a:rPr>
              <a:t>initialization</a:t>
            </a:r>
            <a:r>
              <a:rPr sz="2397" spc="-53" dirty="0">
                <a:latin typeface="Arial"/>
                <a:cs typeface="Arial"/>
              </a:rPr>
              <a:t> </a:t>
            </a:r>
            <a:r>
              <a:rPr sz="2397" dirty="0">
                <a:latin typeface="Arial"/>
                <a:cs typeface="Arial"/>
              </a:rPr>
              <a:t>code</a:t>
            </a:r>
            <a:r>
              <a:rPr sz="2397" spc="-53" dirty="0">
                <a:latin typeface="Arial"/>
                <a:cs typeface="Arial"/>
              </a:rPr>
              <a:t> </a:t>
            </a:r>
            <a:r>
              <a:rPr sz="2397" dirty="0">
                <a:latin typeface="Arial"/>
                <a:cs typeface="Arial"/>
              </a:rPr>
              <a:t>in</a:t>
            </a:r>
            <a:r>
              <a:rPr sz="2397" spc="-53" dirty="0">
                <a:latin typeface="Arial"/>
                <a:cs typeface="Arial"/>
              </a:rPr>
              <a:t> </a:t>
            </a:r>
            <a:r>
              <a:rPr sz="2397" dirty="0">
                <a:latin typeface="Arial"/>
                <a:cs typeface="Arial"/>
              </a:rPr>
              <a:t>favor</a:t>
            </a:r>
            <a:r>
              <a:rPr sz="2397" spc="-40"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cloning</a:t>
            </a:r>
            <a:r>
              <a:rPr sz="2397" spc="-53" dirty="0">
                <a:latin typeface="Arial"/>
                <a:cs typeface="Arial"/>
              </a:rPr>
              <a:t> </a:t>
            </a:r>
            <a:r>
              <a:rPr sz="2397" spc="-13" dirty="0">
                <a:latin typeface="Arial"/>
                <a:cs typeface="Arial"/>
              </a:rPr>
              <a:t>pre-built prototypes</a:t>
            </a:r>
            <a:endParaRPr sz="2397" dirty="0">
              <a:latin typeface="Arial"/>
              <a:cs typeface="Arial"/>
            </a:endParaRPr>
          </a:p>
          <a:p>
            <a:pPr marL="16913">
              <a:spcBef>
                <a:spcPts val="539"/>
              </a:spcBef>
            </a:pPr>
            <a:r>
              <a:rPr sz="2397" spc="-40" dirty="0">
                <a:latin typeface="Arial"/>
                <a:cs typeface="Arial"/>
              </a:rPr>
              <a:t>You</a:t>
            </a:r>
            <a:r>
              <a:rPr sz="2397" spc="-60" dirty="0">
                <a:latin typeface="Arial"/>
                <a:cs typeface="Arial"/>
              </a:rPr>
              <a:t> </a:t>
            </a:r>
            <a:r>
              <a:rPr sz="2397" dirty="0">
                <a:latin typeface="Arial"/>
                <a:cs typeface="Arial"/>
              </a:rPr>
              <a:t>can</a:t>
            </a:r>
            <a:r>
              <a:rPr sz="2397" spc="-60" dirty="0">
                <a:latin typeface="Arial"/>
                <a:cs typeface="Arial"/>
              </a:rPr>
              <a:t> </a:t>
            </a:r>
            <a:r>
              <a:rPr sz="2397" dirty="0">
                <a:latin typeface="Arial"/>
                <a:cs typeface="Arial"/>
              </a:rPr>
              <a:t>produce</a:t>
            </a:r>
            <a:r>
              <a:rPr sz="2397" spc="-60" dirty="0">
                <a:latin typeface="Arial"/>
                <a:cs typeface="Arial"/>
              </a:rPr>
              <a:t> </a:t>
            </a:r>
            <a:r>
              <a:rPr sz="2397" dirty="0">
                <a:latin typeface="Arial"/>
                <a:cs typeface="Arial"/>
              </a:rPr>
              <a:t>complex</a:t>
            </a:r>
            <a:r>
              <a:rPr sz="2397" spc="-60" dirty="0">
                <a:latin typeface="Arial"/>
                <a:cs typeface="Arial"/>
              </a:rPr>
              <a:t> </a:t>
            </a:r>
            <a:r>
              <a:rPr sz="2397" dirty="0">
                <a:latin typeface="Arial"/>
                <a:cs typeface="Arial"/>
              </a:rPr>
              <a:t>objects</a:t>
            </a:r>
            <a:r>
              <a:rPr sz="2397" spc="-60" dirty="0">
                <a:latin typeface="Arial"/>
                <a:cs typeface="Arial"/>
              </a:rPr>
              <a:t> </a:t>
            </a:r>
            <a:r>
              <a:rPr sz="2397" dirty="0">
                <a:latin typeface="Arial"/>
                <a:cs typeface="Arial"/>
              </a:rPr>
              <a:t>more</a:t>
            </a:r>
            <a:r>
              <a:rPr sz="2397" spc="-60" dirty="0">
                <a:latin typeface="Arial"/>
                <a:cs typeface="Arial"/>
              </a:rPr>
              <a:t> </a:t>
            </a:r>
            <a:r>
              <a:rPr sz="2397" spc="-13" dirty="0">
                <a:latin typeface="Arial"/>
                <a:cs typeface="Arial"/>
              </a:rPr>
              <a:t>conveniently</a:t>
            </a:r>
            <a:endParaRPr sz="2397" dirty="0">
              <a:latin typeface="Arial"/>
              <a:cs typeface="Arial"/>
            </a:endParaRPr>
          </a:p>
          <a:p>
            <a:pPr marL="16913" marR="6765">
              <a:spcBef>
                <a:spcPts val="566"/>
              </a:spcBef>
            </a:pPr>
            <a:r>
              <a:rPr sz="2397" spc="-40" dirty="0">
                <a:latin typeface="Arial"/>
                <a:cs typeface="Arial"/>
              </a:rPr>
              <a:t>You</a:t>
            </a:r>
            <a:r>
              <a:rPr sz="2397" spc="-67" dirty="0">
                <a:latin typeface="Arial"/>
                <a:cs typeface="Arial"/>
              </a:rPr>
              <a:t> </a:t>
            </a:r>
            <a:r>
              <a:rPr sz="2397" dirty="0">
                <a:latin typeface="Arial"/>
                <a:cs typeface="Arial"/>
              </a:rPr>
              <a:t>get</a:t>
            </a:r>
            <a:r>
              <a:rPr sz="2397" spc="-53" dirty="0">
                <a:latin typeface="Arial"/>
                <a:cs typeface="Arial"/>
              </a:rPr>
              <a:t> </a:t>
            </a:r>
            <a:r>
              <a:rPr sz="2397" dirty="0">
                <a:latin typeface="Arial"/>
                <a:cs typeface="Arial"/>
              </a:rPr>
              <a:t>an</a:t>
            </a:r>
            <a:r>
              <a:rPr sz="2397" spc="-60" dirty="0">
                <a:latin typeface="Arial"/>
                <a:cs typeface="Arial"/>
              </a:rPr>
              <a:t> </a:t>
            </a:r>
            <a:r>
              <a:rPr sz="2397" dirty="0">
                <a:latin typeface="Arial"/>
                <a:cs typeface="Arial"/>
              </a:rPr>
              <a:t>alternative</a:t>
            </a:r>
            <a:r>
              <a:rPr sz="2397" spc="-67" dirty="0">
                <a:latin typeface="Arial"/>
                <a:cs typeface="Arial"/>
              </a:rPr>
              <a:t> </a:t>
            </a:r>
            <a:r>
              <a:rPr sz="2397" dirty="0">
                <a:latin typeface="Arial"/>
                <a:cs typeface="Arial"/>
              </a:rPr>
              <a:t>to</a:t>
            </a:r>
            <a:r>
              <a:rPr sz="2397" spc="-67" dirty="0">
                <a:latin typeface="Arial"/>
                <a:cs typeface="Arial"/>
              </a:rPr>
              <a:t> </a:t>
            </a:r>
            <a:r>
              <a:rPr sz="2397" dirty="0">
                <a:latin typeface="Arial"/>
                <a:cs typeface="Arial"/>
              </a:rPr>
              <a:t>inheritance</a:t>
            </a:r>
            <a:r>
              <a:rPr sz="2397" spc="-60" dirty="0">
                <a:latin typeface="Arial"/>
                <a:cs typeface="Arial"/>
              </a:rPr>
              <a:t> </a:t>
            </a:r>
            <a:r>
              <a:rPr sz="2397" dirty="0">
                <a:latin typeface="Arial"/>
                <a:cs typeface="Arial"/>
              </a:rPr>
              <a:t>when</a:t>
            </a:r>
            <a:r>
              <a:rPr sz="2397" spc="-67" dirty="0">
                <a:latin typeface="Arial"/>
                <a:cs typeface="Arial"/>
              </a:rPr>
              <a:t> </a:t>
            </a:r>
            <a:r>
              <a:rPr sz="2397" dirty="0">
                <a:latin typeface="Arial"/>
                <a:cs typeface="Arial"/>
              </a:rPr>
              <a:t>dealing</a:t>
            </a:r>
            <a:r>
              <a:rPr sz="2397" spc="-60" dirty="0">
                <a:latin typeface="Arial"/>
                <a:cs typeface="Arial"/>
              </a:rPr>
              <a:t> </a:t>
            </a:r>
            <a:r>
              <a:rPr sz="2397" dirty="0">
                <a:latin typeface="Arial"/>
                <a:cs typeface="Arial"/>
              </a:rPr>
              <a:t>with</a:t>
            </a:r>
            <a:r>
              <a:rPr sz="2397" spc="-67" dirty="0">
                <a:latin typeface="Arial"/>
                <a:cs typeface="Arial"/>
              </a:rPr>
              <a:t> </a:t>
            </a:r>
            <a:r>
              <a:rPr sz="2397" dirty="0">
                <a:latin typeface="Arial"/>
                <a:cs typeface="Arial"/>
              </a:rPr>
              <a:t>configuration</a:t>
            </a:r>
            <a:r>
              <a:rPr sz="2397" spc="-67" dirty="0">
                <a:latin typeface="Arial"/>
                <a:cs typeface="Arial"/>
              </a:rPr>
              <a:t> </a:t>
            </a:r>
            <a:r>
              <a:rPr sz="2397" spc="-13" dirty="0">
                <a:latin typeface="Arial"/>
                <a:cs typeface="Arial"/>
              </a:rPr>
              <a:t>presets </a:t>
            </a:r>
            <a:r>
              <a:rPr sz="2397" dirty="0">
                <a:latin typeface="Arial"/>
                <a:cs typeface="Arial"/>
              </a:rPr>
              <a:t>for</a:t>
            </a:r>
            <a:r>
              <a:rPr sz="2397" spc="-40" dirty="0">
                <a:latin typeface="Arial"/>
                <a:cs typeface="Arial"/>
              </a:rPr>
              <a:t> </a:t>
            </a:r>
            <a:r>
              <a:rPr sz="2397" dirty="0">
                <a:latin typeface="Arial"/>
                <a:cs typeface="Arial"/>
              </a:rPr>
              <a:t>complex</a:t>
            </a:r>
            <a:r>
              <a:rPr sz="2397" spc="-53" dirty="0">
                <a:latin typeface="Arial"/>
                <a:cs typeface="Arial"/>
              </a:rPr>
              <a:t> </a:t>
            </a:r>
            <a:r>
              <a:rPr sz="2397" spc="-13" dirty="0">
                <a:latin typeface="Arial"/>
                <a:cs typeface="Arial"/>
              </a:rPr>
              <a:t>objects</a:t>
            </a:r>
            <a:endParaRPr sz="2397" dirty="0">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201586"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920653" y="465060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1" name="object 11"/>
          <p:cNvSpPr txBox="1"/>
          <p:nvPr/>
        </p:nvSpPr>
        <p:spPr>
          <a:xfrm>
            <a:off x="1198237" y="4559515"/>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2" name="object 12"/>
          <p:cNvSpPr txBox="1"/>
          <p:nvPr/>
        </p:nvSpPr>
        <p:spPr>
          <a:xfrm>
            <a:off x="1201586" y="508735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3" name="object 13"/>
          <p:cNvSpPr txBox="1"/>
          <p:nvPr/>
        </p:nvSpPr>
        <p:spPr>
          <a:xfrm>
            <a:off x="1485886" y="4994351"/>
            <a:ext cx="9943677"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Cloning</a:t>
            </a:r>
            <a:r>
              <a:rPr sz="2397" spc="-47" dirty="0">
                <a:latin typeface="Arial"/>
                <a:cs typeface="Arial"/>
              </a:rPr>
              <a:t> </a:t>
            </a:r>
            <a:r>
              <a:rPr sz="2397" dirty="0">
                <a:latin typeface="Arial"/>
                <a:cs typeface="Arial"/>
              </a:rPr>
              <a:t>complex</a:t>
            </a:r>
            <a:r>
              <a:rPr sz="2397" spc="-40" dirty="0">
                <a:latin typeface="Arial"/>
                <a:cs typeface="Arial"/>
              </a:rPr>
              <a:t> </a:t>
            </a:r>
            <a:r>
              <a:rPr sz="2397" dirty="0">
                <a:latin typeface="Arial"/>
                <a:cs typeface="Arial"/>
              </a:rPr>
              <a:t>objects</a:t>
            </a:r>
            <a:r>
              <a:rPr sz="2397" spc="-47" dirty="0">
                <a:latin typeface="Arial"/>
                <a:cs typeface="Arial"/>
              </a:rPr>
              <a:t> </a:t>
            </a:r>
            <a:r>
              <a:rPr sz="2397" dirty="0">
                <a:latin typeface="Arial"/>
                <a:cs typeface="Arial"/>
              </a:rPr>
              <a:t>that</a:t>
            </a:r>
            <a:r>
              <a:rPr sz="2397" spc="-47" dirty="0">
                <a:latin typeface="Arial"/>
                <a:cs typeface="Arial"/>
              </a:rPr>
              <a:t> </a:t>
            </a:r>
            <a:r>
              <a:rPr sz="2397" dirty="0">
                <a:latin typeface="Arial"/>
                <a:cs typeface="Arial"/>
              </a:rPr>
              <a:t>have</a:t>
            </a:r>
            <a:r>
              <a:rPr sz="2397" spc="-33" dirty="0">
                <a:latin typeface="Arial"/>
                <a:cs typeface="Arial"/>
              </a:rPr>
              <a:t> </a:t>
            </a:r>
            <a:r>
              <a:rPr sz="2397" dirty="0">
                <a:latin typeface="Arial"/>
                <a:cs typeface="Arial"/>
              </a:rPr>
              <a:t>circular</a:t>
            </a:r>
            <a:r>
              <a:rPr sz="2397" spc="-47" dirty="0">
                <a:latin typeface="Arial"/>
                <a:cs typeface="Arial"/>
              </a:rPr>
              <a:t> </a:t>
            </a:r>
            <a:r>
              <a:rPr sz="2397" dirty="0">
                <a:latin typeface="Arial"/>
                <a:cs typeface="Arial"/>
              </a:rPr>
              <a:t>references</a:t>
            </a:r>
            <a:r>
              <a:rPr sz="2397" spc="-47" dirty="0">
                <a:latin typeface="Arial"/>
                <a:cs typeface="Arial"/>
              </a:rPr>
              <a:t> </a:t>
            </a:r>
            <a:r>
              <a:rPr sz="2397" dirty="0">
                <a:latin typeface="Arial"/>
                <a:cs typeface="Arial"/>
              </a:rPr>
              <a:t>might</a:t>
            </a:r>
            <a:r>
              <a:rPr sz="2397" spc="-33"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very</a:t>
            </a:r>
            <a:r>
              <a:rPr sz="2397" spc="-47" dirty="0">
                <a:latin typeface="Arial"/>
                <a:cs typeface="Arial"/>
              </a:rPr>
              <a:t> </a:t>
            </a:r>
            <a:r>
              <a:rPr sz="2397" spc="-13" dirty="0">
                <a:latin typeface="Arial"/>
                <a:cs typeface="Arial"/>
              </a:rPr>
              <a:t>tricky</a:t>
            </a:r>
            <a:endParaRPr sz="2397">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utdoor warehouse">
            <a:extLst>
              <a:ext uri="{FF2B5EF4-FFF2-40B4-BE49-F238E27FC236}">
                <a16:creationId xmlns:a16="http://schemas.microsoft.com/office/drawing/2014/main" id="{AD7FCF08-996D-FEE5-C3B4-9FB8FA17A976}"/>
              </a:ext>
            </a:extLst>
          </p:cNvPr>
          <p:cNvPicPr>
            <a:picLocks noChangeAspect="1"/>
          </p:cNvPicPr>
          <p:nvPr/>
        </p:nvPicPr>
        <p:blipFill rotWithShape="1">
          <a:blip r:embed="rId2">
            <a:alphaModFix/>
          </a:blip>
          <a:srcRect t="15414"/>
          <a:stretch/>
        </p:blipFill>
        <p:spPr>
          <a:xfrm>
            <a:off x="-1" y="10"/>
            <a:ext cx="12191999" cy="6857985"/>
          </a:xfrm>
          <a:prstGeom prst="rect">
            <a:avLst/>
          </a:prstGeom>
        </p:spPr>
      </p:pic>
      <p:sp>
        <p:nvSpPr>
          <p:cNvPr id="12" name="Rectangle 11">
            <a:extLst>
              <a:ext uri="{FF2B5EF4-FFF2-40B4-BE49-F238E27FC236}">
                <a16:creationId xmlns:a16="http://schemas.microsoft.com/office/drawing/2014/main" id="{D50741CA-59A3-4426-8205-D763C968E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0EAB0-7145-CA84-161B-40C3F56CF084}"/>
              </a:ext>
            </a:extLst>
          </p:cNvPr>
          <p:cNvSpPr>
            <a:spLocks noGrp="1"/>
          </p:cNvSpPr>
          <p:nvPr>
            <p:ph type="title"/>
          </p:nvPr>
        </p:nvSpPr>
        <p:spPr>
          <a:xfrm>
            <a:off x="914400" y="2583874"/>
            <a:ext cx="5296829" cy="2884767"/>
          </a:xfrm>
        </p:spPr>
        <p:txBody>
          <a:bodyPr vert="horz" lIns="91440" tIns="45720" rIns="91440" bIns="45720" rtlCol="0" anchor="b">
            <a:normAutofit/>
          </a:bodyPr>
          <a:lstStyle/>
          <a:p>
            <a:r>
              <a:rPr lang="en-US">
                <a:solidFill>
                  <a:srgbClr val="FFFFFF"/>
                </a:solidFill>
              </a:rPr>
              <a:t>Factory Pattern</a:t>
            </a:r>
          </a:p>
        </p:txBody>
      </p:sp>
      <p:cxnSp>
        <p:nvCxnSpPr>
          <p:cNvPr id="14" name="Straight Connector 13">
            <a:extLst>
              <a:ext uri="{FF2B5EF4-FFF2-40B4-BE49-F238E27FC236}">
                <a16:creationId xmlns:a16="http://schemas.microsoft.com/office/drawing/2014/main" id="{B05D162C-996E-4B39-A3EF-DB9D0EEF2E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5832424"/>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7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5A4A3-FF25-F917-9CCF-F1BAC0F65FC0}"/>
              </a:ext>
            </a:extLst>
          </p:cNvPr>
          <p:cNvSpPr>
            <a:spLocks noGrp="1"/>
          </p:cNvSpPr>
          <p:nvPr>
            <p:ph type="title"/>
          </p:nvPr>
        </p:nvSpPr>
        <p:spPr>
          <a:xfrm>
            <a:off x="5496821" y="1371600"/>
            <a:ext cx="6034187" cy="1097280"/>
          </a:xfrm>
        </p:spPr>
        <p:txBody>
          <a:bodyPr>
            <a:normAutofit/>
          </a:bodyPr>
          <a:lstStyle/>
          <a:p>
            <a:r>
              <a:rPr lang="en-US" dirty="0"/>
              <a:t>Design Patterns</a:t>
            </a:r>
          </a:p>
        </p:txBody>
      </p:sp>
      <p:pic>
        <p:nvPicPr>
          <p:cNvPr id="5" name="Picture 4">
            <a:extLst>
              <a:ext uri="{FF2B5EF4-FFF2-40B4-BE49-F238E27FC236}">
                <a16:creationId xmlns:a16="http://schemas.microsoft.com/office/drawing/2014/main" id="{40D772F1-962C-F537-BB12-818D20C6C787}"/>
              </a:ext>
            </a:extLst>
          </p:cNvPr>
          <p:cNvPicPr>
            <a:picLocks noChangeAspect="1"/>
          </p:cNvPicPr>
          <p:nvPr/>
        </p:nvPicPr>
        <p:blipFill rotWithShape="1">
          <a:blip r:embed="rId2"/>
          <a:srcRect l="23625" r="13687"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F8A309-119C-2EB4-AC1A-4BC0B474A756}"/>
              </a:ext>
            </a:extLst>
          </p:cNvPr>
          <p:cNvSpPr>
            <a:spLocks noGrp="1"/>
          </p:cNvSpPr>
          <p:nvPr>
            <p:ph idx="1"/>
          </p:nvPr>
        </p:nvSpPr>
        <p:spPr>
          <a:xfrm>
            <a:off x="5496821" y="2633236"/>
            <a:ext cx="6034187" cy="3664687"/>
          </a:xfrm>
        </p:spPr>
        <p:txBody>
          <a:bodyPr>
            <a:normAutofit/>
          </a:bodyPr>
          <a:lstStyle/>
          <a:p>
            <a:r>
              <a:rPr lang="en-ZA" dirty="0">
                <a:latin typeface="Arial"/>
                <a:cs typeface="Arial"/>
              </a:rPr>
              <a:t>A</a:t>
            </a:r>
            <a:r>
              <a:rPr lang="en-ZA" spc="-120" dirty="0">
                <a:latin typeface="Arial"/>
                <a:cs typeface="Arial"/>
              </a:rPr>
              <a:t> </a:t>
            </a:r>
            <a:r>
              <a:rPr lang="en-ZA" b="1" dirty="0">
                <a:latin typeface="Arial"/>
                <a:cs typeface="Arial"/>
              </a:rPr>
              <a:t>design</a:t>
            </a:r>
            <a:r>
              <a:rPr lang="en-ZA" b="1" spc="-25" dirty="0">
                <a:latin typeface="Arial"/>
                <a:cs typeface="Arial"/>
              </a:rPr>
              <a:t> </a:t>
            </a:r>
            <a:r>
              <a:rPr lang="en-ZA" b="1" dirty="0">
                <a:latin typeface="Arial"/>
                <a:cs typeface="Arial"/>
              </a:rPr>
              <a:t>pattern</a:t>
            </a:r>
            <a:r>
              <a:rPr lang="en-ZA" b="1" spc="-30" dirty="0">
                <a:latin typeface="Arial"/>
                <a:cs typeface="Arial"/>
              </a:rPr>
              <a:t> </a:t>
            </a:r>
            <a:r>
              <a:rPr lang="en-ZA" dirty="0">
                <a:latin typeface="Arial"/>
                <a:cs typeface="Arial"/>
              </a:rPr>
              <a:t>is</a:t>
            </a:r>
            <a:r>
              <a:rPr lang="en-ZA" spc="-35" dirty="0">
                <a:latin typeface="Arial"/>
                <a:cs typeface="Arial"/>
              </a:rPr>
              <a:t> </a:t>
            </a:r>
            <a:r>
              <a:rPr lang="en-ZA" dirty="0">
                <a:latin typeface="Arial"/>
                <a:cs typeface="Arial"/>
              </a:rPr>
              <a:t>a</a:t>
            </a:r>
            <a:r>
              <a:rPr lang="en-ZA" spc="-35" dirty="0">
                <a:latin typeface="Arial"/>
                <a:cs typeface="Arial"/>
              </a:rPr>
              <a:t> </a:t>
            </a:r>
            <a:r>
              <a:rPr lang="en-ZA" dirty="0">
                <a:latin typeface="Arial"/>
                <a:cs typeface="Arial"/>
              </a:rPr>
              <a:t>general,</a:t>
            </a:r>
            <a:r>
              <a:rPr lang="en-ZA" spc="-30" dirty="0">
                <a:latin typeface="Arial"/>
                <a:cs typeface="Arial"/>
              </a:rPr>
              <a:t> </a:t>
            </a:r>
            <a:r>
              <a:rPr lang="en-ZA" dirty="0">
                <a:latin typeface="Arial"/>
                <a:cs typeface="Arial"/>
              </a:rPr>
              <a:t>reusable</a:t>
            </a:r>
            <a:r>
              <a:rPr lang="en-ZA" spc="-35" dirty="0">
                <a:latin typeface="Arial"/>
                <a:cs typeface="Arial"/>
              </a:rPr>
              <a:t> </a:t>
            </a:r>
            <a:r>
              <a:rPr lang="en-ZA" dirty="0">
                <a:latin typeface="Arial"/>
                <a:cs typeface="Arial"/>
              </a:rPr>
              <a:t>solution</a:t>
            </a:r>
            <a:r>
              <a:rPr lang="en-ZA" spc="-35" dirty="0">
                <a:latin typeface="Arial"/>
                <a:cs typeface="Arial"/>
              </a:rPr>
              <a:t> </a:t>
            </a:r>
            <a:r>
              <a:rPr lang="en-ZA" dirty="0">
                <a:latin typeface="Arial"/>
                <a:cs typeface="Arial"/>
              </a:rPr>
              <a:t>to</a:t>
            </a:r>
            <a:r>
              <a:rPr lang="en-ZA" spc="-35" dirty="0">
                <a:latin typeface="Arial"/>
                <a:cs typeface="Arial"/>
              </a:rPr>
              <a:t> </a:t>
            </a:r>
            <a:r>
              <a:rPr lang="en-ZA" dirty="0">
                <a:latin typeface="Arial"/>
                <a:cs typeface="Arial"/>
              </a:rPr>
              <a:t>a</a:t>
            </a:r>
            <a:r>
              <a:rPr lang="en-ZA" spc="-30" dirty="0">
                <a:latin typeface="Arial"/>
                <a:cs typeface="Arial"/>
              </a:rPr>
              <a:t> </a:t>
            </a:r>
            <a:r>
              <a:rPr lang="en-ZA" spc="-10" dirty="0">
                <a:latin typeface="Arial"/>
                <a:cs typeface="Arial"/>
              </a:rPr>
              <a:t>commonly </a:t>
            </a:r>
            <a:r>
              <a:rPr lang="en-ZA" dirty="0">
                <a:latin typeface="Arial"/>
                <a:cs typeface="Arial"/>
              </a:rPr>
              <a:t>occurring</a:t>
            </a:r>
            <a:r>
              <a:rPr lang="en-ZA" spc="-40" dirty="0">
                <a:latin typeface="Arial"/>
                <a:cs typeface="Arial"/>
              </a:rPr>
              <a:t> </a:t>
            </a:r>
            <a:r>
              <a:rPr lang="en-ZA" dirty="0">
                <a:latin typeface="Arial"/>
                <a:cs typeface="Arial"/>
              </a:rPr>
              <a:t>software</a:t>
            </a:r>
            <a:r>
              <a:rPr lang="en-ZA" spc="-40" dirty="0">
                <a:latin typeface="Arial"/>
                <a:cs typeface="Arial"/>
              </a:rPr>
              <a:t> </a:t>
            </a:r>
            <a:r>
              <a:rPr lang="en-ZA" dirty="0">
                <a:latin typeface="Arial"/>
                <a:cs typeface="Arial"/>
              </a:rPr>
              <a:t>design</a:t>
            </a:r>
            <a:r>
              <a:rPr lang="en-ZA" spc="-35" dirty="0">
                <a:latin typeface="Arial"/>
                <a:cs typeface="Arial"/>
              </a:rPr>
              <a:t> </a:t>
            </a:r>
            <a:r>
              <a:rPr lang="en-ZA" spc="-10" dirty="0">
                <a:latin typeface="Arial"/>
                <a:cs typeface="Arial"/>
              </a:rPr>
              <a:t>problem</a:t>
            </a:r>
            <a:endParaRPr lang="en-ZA" dirty="0">
              <a:latin typeface="Arial"/>
              <a:cs typeface="Arial"/>
            </a:endParaRPr>
          </a:p>
          <a:p>
            <a:pPr marL="515620" lvl="2">
              <a:spcBef>
                <a:spcPts val="520"/>
              </a:spcBef>
            </a:pPr>
            <a:r>
              <a:rPr lang="en-ZA" dirty="0">
                <a:latin typeface="Arial"/>
                <a:cs typeface="Arial"/>
              </a:rPr>
              <a:t>A</a:t>
            </a:r>
            <a:r>
              <a:rPr lang="en-ZA" spc="-110" dirty="0">
                <a:latin typeface="Arial"/>
                <a:cs typeface="Arial"/>
              </a:rPr>
              <a:t> </a:t>
            </a:r>
            <a:r>
              <a:rPr lang="en-ZA" dirty="0">
                <a:latin typeface="Arial"/>
                <a:cs typeface="Arial"/>
              </a:rPr>
              <a:t>design</a:t>
            </a:r>
            <a:r>
              <a:rPr lang="en-ZA" spc="-20" dirty="0">
                <a:latin typeface="Arial"/>
                <a:cs typeface="Arial"/>
              </a:rPr>
              <a:t> </a:t>
            </a:r>
            <a:r>
              <a:rPr lang="en-ZA" dirty="0">
                <a:latin typeface="Arial"/>
                <a:cs typeface="Arial"/>
              </a:rPr>
              <a:t>pattern</a:t>
            </a:r>
            <a:r>
              <a:rPr lang="en-ZA" spc="-20" dirty="0">
                <a:latin typeface="Arial"/>
                <a:cs typeface="Arial"/>
              </a:rPr>
              <a:t> </a:t>
            </a:r>
            <a:r>
              <a:rPr lang="en-ZA" dirty="0">
                <a:latin typeface="Arial"/>
                <a:cs typeface="Arial"/>
              </a:rPr>
              <a:t>is</a:t>
            </a:r>
            <a:r>
              <a:rPr lang="en-ZA" spc="-25" dirty="0">
                <a:latin typeface="Arial"/>
                <a:cs typeface="Arial"/>
              </a:rPr>
              <a:t> </a:t>
            </a:r>
            <a:r>
              <a:rPr lang="en-ZA" dirty="0">
                <a:latin typeface="Arial"/>
                <a:cs typeface="Arial"/>
              </a:rPr>
              <a:t>not</a:t>
            </a:r>
            <a:r>
              <a:rPr lang="en-ZA" spc="-10" dirty="0">
                <a:latin typeface="Arial"/>
                <a:cs typeface="Arial"/>
              </a:rPr>
              <a:t> </a:t>
            </a:r>
            <a:r>
              <a:rPr lang="en-ZA" dirty="0">
                <a:latin typeface="Arial"/>
                <a:cs typeface="Arial"/>
              </a:rPr>
              <a:t>a</a:t>
            </a:r>
            <a:r>
              <a:rPr lang="en-ZA" spc="-20" dirty="0">
                <a:latin typeface="Arial"/>
                <a:cs typeface="Arial"/>
              </a:rPr>
              <a:t> </a:t>
            </a:r>
            <a:r>
              <a:rPr lang="en-ZA" spc="-10" dirty="0">
                <a:latin typeface="Arial"/>
                <a:cs typeface="Arial"/>
              </a:rPr>
              <a:t>ready-</a:t>
            </a:r>
            <a:r>
              <a:rPr lang="en-ZA" dirty="0">
                <a:latin typeface="Arial"/>
                <a:cs typeface="Arial"/>
              </a:rPr>
              <a:t>made</a:t>
            </a:r>
            <a:r>
              <a:rPr lang="en-ZA" spc="-20" dirty="0">
                <a:latin typeface="Arial"/>
                <a:cs typeface="Arial"/>
              </a:rPr>
              <a:t> </a:t>
            </a:r>
            <a:r>
              <a:rPr lang="en-ZA" dirty="0">
                <a:latin typeface="Arial"/>
                <a:cs typeface="Arial"/>
              </a:rPr>
              <a:t>code</a:t>
            </a:r>
            <a:r>
              <a:rPr lang="en-ZA" spc="-20" dirty="0">
                <a:latin typeface="Arial"/>
                <a:cs typeface="Arial"/>
              </a:rPr>
              <a:t> </a:t>
            </a:r>
            <a:r>
              <a:rPr lang="en-ZA" spc="-10" dirty="0">
                <a:latin typeface="Arial"/>
                <a:cs typeface="Arial"/>
              </a:rPr>
              <a:t>package</a:t>
            </a:r>
            <a:endParaRPr lang="en-ZA" dirty="0">
              <a:latin typeface="Arial"/>
              <a:cs typeface="Arial"/>
            </a:endParaRPr>
          </a:p>
          <a:p>
            <a:pPr marL="515620" marR="5080" lvl="2">
              <a:spcBef>
                <a:spcPts val="420"/>
              </a:spcBef>
            </a:pPr>
            <a:r>
              <a:rPr lang="en-ZA" spc="-10" dirty="0">
                <a:latin typeface="Arial"/>
                <a:cs typeface="Arial"/>
              </a:rPr>
              <a:t>Rather,</a:t>
            </a:r>
            <a:r>
              <a:rPr lang="en-ZA" spc="-20" dirty="0">
                <a:latin typeface="Arial"/>
                <a:cs typeface="Arial"/>
              </a:rPr>
              <a:t> </a:t>
            </a:r>
            <a:r>
              <a:rPr lang="en-ZA" dirty="0">
                <a:latin typeface="Arial"/>
                <a:cs typeface="Arial"/>
              </a:rPr>
              <a:t>it</a:t>
            </a:r>
            <a:r>
              <a:rPr lang="en-ZA" spc="-20" dirty="0">
                <a:latin typeface="Arial"/>
                <a:cs typeface="Arial"/>
              </a:rPr>
              <a:t> </a:t>
            </a:r>
            <a:r>
              <a:rPr lang="en-ZA" dirty="0">
                <a:latin typeface="Arial"/>
                <a:cs typeface="Arial"/>
              </a:rPr>
              <a:t>is</a:t>
            </a:r>
            <a:r>
              <a:rPr lang="en-ZA" spc="-30" dirty="0">
                <a:latin typeface="Arial"/>
                <a:cs typeface="Arial"/>
              </a:rPr>
              <a:t> </a:t>
            </a:r>
            <a:r>
              <a:rPr lang="en-ZA" dirty="0">
                <a:latin typeface="Arial"/>
                <a:cs typeface="Arial"/>
              </a:rPr>
              <a:t>a</a:t>
            </a:r>
            <a:r>
              <a:rPr lang="en-ZA" spc="-25" dirty="0">
                <a:latin typeface="Arial"/>
                <a:cs typeface="Arial"/>
              </a:rPr>
              <a:t> </a:t>
            </a:r>
            <a:r>
              <a:rPr lang="en-ZA" dirty="0">
                <a:latin typeface="Arial"/>
                <a:cs typeface="Arial"/>
              </a:rPr>
              <a:t>template</a:t>
            </a:r>
            <a:r>
              <a:rPr lang="en-ZA" spc="-30" dirty="0">
                <a:latin typeface="Arial"/>
                <a:cs typeface="Arial"/>
              </a:rPr>
              <a:t> </a:t>
            </a:r>
            <a:r>
              <a:rPr lang="en-ZA" dirty="0">
                <a:latin typeface="Arial"/>
                <a:cs typeface="Arial"/>
              </a:rPr>
              <a:t>that</a:t>
            </a:r>
            <a:r>
              <a:rPr lang="en-ZA" spc="-25" dirty="0">
                <a:latin typeface="Arial"/>
                <a:cs typeface="Arial"/>
              </a:rPr>
              <a:t> </a:t>
            </a:r>
            <a:r>
              <a:rPr lang="en-ZA" dirty="0">
                <a:latin typeface="Arial"/>
                <a:cs typeface="Arial"/>
              </a:rPr>
              <a:t>a</a:t>
            </a:r>
            <a:r>
              <a:rPr lang="en-ZA" spc="-30" dirty="0">
                <a:latin typeface="Arial"/>
                <a:cs typeface="Arial"/>
              </a:rPr>
              <a:t> </a:t>
            </a:r>
            <a:r>
              <a:rPr lang="en-ZA" dirty="0">
                <a:latin typeface="Arial"/>
                <a:cs typeface="Arial"/>
              </a:rPr>
              <a:t>developer</a:t>
            </a:r>
            <a:r>
              <a:rPr lang="en-ZA" spc="-20" dirty="0">
                <a:latin typeface="Arial"/>
                <a:cs typeface="Arial"/>
              </a:rPr>
              <a:t> </a:t>
            </a:r>
            <a:r>
              <a:rPr lang="en-ZA" dirty="0">
                <a:latin typeface="Arial"/>
                <a:cs typeface="Arial"/>
              </a:rPr>
              <a:t>can</a:t>
            </a:r>
            <a:r>
              <a:rPr lang="en-ZA" spc="-25" dirty="0">
                <a:latin typeface="Arial"/>
                <a:cs typeface="Arial"/>
              </a:rPr>
              <a:t> </a:t>
            </a:r>
            <a:r>
              <a:rPr lang="en-ZA" dirty="0">
                <a:latin typeface="Arial"/>
                <a:cs typeface="Arial"/>
              </a:rPr>
              <a:t>modify</a:t>
            </a:r>
            <a:r>
              <a:rPr lang="en-ZA" spc="-30" dirty="0">
                <a:latin typeface="Arial"/>
                <a:cs typeface="Arial"/>
              </a:rPr>
              <a:t> </a:t>
            </a:r>
            <a:r>
              <a:rPr lang="en-ZA" dirty="0">
                <a:latin typeface="Arial"/>
                <a:cs typeface="Arial"/>
              </a:rPr>
              <a:t>and</a:t>
            </a:r>
            <a:r>
              <a:rPr lang="en-ZA" spc="-20" dirty="0">
                <a:latin typeface="Arial"/>
                <a:cs typeface="Arial"/>
              </a:rPr>
              <a:t> </a:t>
            </a:r>
            <a:r>
              <a:rPr lang="en-ZA" spc="-10" dirty="0">
                <a:latin typeface="Arial"/>
                <a:cs typeface="Arial"/>
              </a:rPr>
              <a:t>implement </a:t>
            </a:r>
            <a:r>
              <a:rPr lang="en-ZA" dirty="0">
                <a:latin typeface="Arial"/>
                <a:cs typeface="Arial"/>
              </a:rPr>
              <a:t>for</a:t>
            </a:r>
            <a:r>
              <a:rPr lang="en-ZA" spc="-40" dirty="0">
                <a:latin typeface="Arial"/>
                <a:cs typeface="Arial"/>
              </a:rPr>
              <a:t> </a:t>
            </a:r>
            <a:r>
              <a:rPr lang="en-ZA" dirty="0">
                <a:latin typeface="Arial"/>
                <a:cs typeface="Arial"/>
              </a:rPr>
              <a:t>their</a:t>
            </a:r>
            <a:r>
              <a:rPr lang="en-ZA" spc="-45" dirty="0">
                <a:latin typeface="Arial"/>
                <a:cs typeface="Arial"/>
              </a:rPr>
              <a:t> </a:t>
            </a:r>
            <a:r>
              <a:rPr lang="en-ZA" dirty="0">
                <a:latin typeface="Arial"/>
                <a:cs typeface="Arial"/>
              </a:rPr>
              <a:t>particular</a:t>
            </a:r>
            <a:r>
              <a:rPr lang="en-ZA" spc="-35" dirty="0">
                <a:latin typeface="Arial"/>
                <a:cs typeface="Arial"/>
              </a:rPr>
              <a:t> </a:t>
            </a:r>
            <a:r>
              <a:rPr lang="en-ZA" spc="-10" dirty="0">
                <a:latin typeface="Arial"/>
                <a:cs typeface="Arial"/>
              </a:rPr>
              <a:t>applications</a:t>
            </a:r>
            <a:endParaRPr lang="en-ZA" dirty="0">
              <a:latin typeface="Arial"/>
              <a:cs typeface="Arial"/>
            </a:endParaRPr>
          </a:p>
          <a:p>
            <a:endParaRPr lang="en-US" dirty="0"/>
          </a:p>
        </p:txBody>
      </p:sp>
    </p:spTree>
    <p:extLst>
      <p:ext uri="{BB962C8B-B14F-4D97-AF65-F5344CB8AC3E}">
        <p14:creationId xmlns:p14="http://schemas.microsoft.com/office/powerpoint/2010/main" val="3626982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6DE9-7F16-1AD0-BE39-273D8BB10357}"/>
              </a:ext>
            </a:extLst>
          </p:cNvPr>
          <p:cNvSpPr>
            <a:spLocks noGrp="1"/>
          </p:cNvSpPr>
          <p:nvPr>
            <p:ph type="title"/>
          </p:nvPr>
        </p:nvSpPr>
        <p:spPr/>
        <p:txBody>
          <a:bodyPr/>
          <a:lstStyle/>
          <a:p>
            <a:r>
              <a:rPr lang="en-US" dirty="0"/>
              <a:t>Let’s say we build a bank</a:t>
            </a:r>
          </a:p>
        </p:txBody>
      </p:sp>
      <p:sp>
        <p:nvSpPr>
          <p:cNvPr id="3" name="Content Placeholder 2">
            <a:extLst>
              <a:ext uri="{FF2B5EF4-FFF2-40B4-BE49-F238E27FC236}">
                <a16:creationId xmlns:a16="http://schemas.microsoft.com/office/drawing/2014/main" id="{CDAF2E57-143A-5D94-8757-82FD6B8122EC}"/>
              </a:ext>
            </a:extLst>
          </p:cNvPr>
          <p:cNvSpPr>
            <a:spLocks noGrp="1"/>
          </p:cNvSpPr>
          <p:nvPr>
            <p:ph idx="1"/>
          </p:nvPr>
        </p:nvSpPr>
        <p:spPr>
          <a:xfrm>
            <a:off x="914400" y="2118437"/>
            <a:ext cx="3242734" cy="3382658"/>
          </a:xfrm>
        </p:spPr>
        <p:txBody>
          <a:bodyPr/>
          <a:lstStyle/>
          <a:p>
            <a:r>
              <a:rPr lang="en-US" dirty="0"/>
              <a:t>Account creation needs: </a:t>
            </a:r>
          </a:p>
          <a:p>
            <a:pPr lvl="1"/>
            <a:r>
              <a:rPr lang="en-US" dirty="0"/>
              <a:t>Full names</a:t>
            </a:r>
          </a:p>
          <a:p>
            <a:pPr lvl="1"/>
            <a:r>
              <a:rPr lang="en-US" dirty="0"/>
              <a:t>ID number</a:t>
            </a:r>
          </a:p>
          <a:p>
            <a:pPr lvl="1"/>
            <a:r>
              <a:rPr lang="en-US" dirty="0"/>
              <a:t>Employment Details</a:t>
            </a:r>
          </a:p>
          <a:p>
            <a:pPr lvl="1"/>
            <a:r>
              <a:rPr lang="en-US" dirty="0"/>
              <a:t>Proof of residence</a:t>
            </a:r>
          </a:p>
        </p:txBody>
      </p:sp>
      <p:sp>
        <p:nvSpPr>
          <p:cNvPr id="4" name="Content Placeholder 2">
            <a:extLst>
              <a:ext uri="{FF2B5EF4-FFF2-40B4-BE49-F238E27FC236}">
                <a16:creationId xmlns:a16="http://schemas.microsoft.com/office/drawing/2014/main" id="{638BF94A-5D4A-303E-E1BF-DE5F3AA42F92}"/>
              </a:ext>
            </a:extLst>
          </p:cNvPr>
          <p:cNvSpPr txBox="1">
            <a:spLocks/>
          </p:cNvSpPr>
          <p:nvPr/>
        </p:nvSpPr>
        <p:spPr>
          <a:xfrm>
            <a:off x="4330700" y="2118437"/>
            <a:ext cx="3242734" cy="3382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Home Loan Account</a:t>
            </a:r>
          </a:p>
          <a:p>
            <a:pPr lvl="1"/>
            <a:r>
              <a:rPr lang="en-US" dirty="0"/>
              <a:t>Full names</a:t>
            </a:r>
          </a:p>
          <a:p>
            <a:pPr lvl="1"/>
            <a:r>
              <a:rPr lang="en-US" dirty="0"/>
              <a:t>ID number</a:t>
            </a:r>
          </a:p>
          <a:p>
            <a:pPr lvl="1"/>
            <a:r>
              <a:rPr lang="en-US" dirty="0"/>
              <a:t>Employment Details</a:t>
            </a:r>
          </a:p>
          <a:p>
            <a:pPr lvl="1"/>
            <a:r>
              <a:rPr lang="en-US" dirty="0"/>
              <a:t>Property Details</a:t>
            </a:r>
          </a:p>
        </p:txBody>
      </p:sp>
      <p:sp>
        <p:nvSpPr>
          <p:cNvPr id="5" name="Content Placeholder 2">
            <a:extLst>
              <a:ext uri="{FF2B5EF4-FFF2-40B4-BE49-F238E27FC236}">
                <a16:creationId xmlns:a16="http://schemas.microsoft.com/office/drawing/2014/main" id="{9C859F4D-F67D-E665-7320-B96C751D407E}"/>
              </a:ext>
            </a:extLst>
          </p:cNvPr>
          <p:cNvSpPr txBox="1">
            <a:spLocks/>
          </p:cNvSpPr>
          <p:nvPr/>
        </p:nvSpPr>
        <p:spPr>
          <a:xfrm>
            <a:off x="7747001" y="2103741"/>
            <a:ext cx="3793066" cy="33826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Business Account</a:t>
            </a:r>
          </a:p>
          <a:p>
            <a:pPr lvl="1"/>
            <a:r>
              <a:rPr lang="en-US" dirty="0"/>
              <a:t>Full names * 2</a:t>
            </a:r>
          </a:p>
          <a:p>
            <a:pPr lvl="1"/>
            <a:r>
              <a:rPr lang="en-US" dirty="0"/>
              <a:t>ID number * 2</a:t>
            </a:r>
          </a:p>
          <a:p>
            <a:pPr lvl="1"/>
            <a:r>
              <a:rPr lang="en-US" dirty="0"/>
              <a:t>Company Registration Details</a:t>
            </a:r>
          </a:p>
          <a:p>
            <a:pPr lvl="1"/>
            <a:r>
              <a:rPr lang="en-US" dirty="0"/>
              <a:t>Proof of Business Address</a:t>
            </a:r>
          </a:p>
        </p:txBody>
      </p:sp>
      <p:sp>
        <p:nvSpPr>
          <p:cNvPr id="6" name="TextBox 5">
            <a:extLst>
              <a:ext uri="{FF2B5EF4-FFF2-40B4-BE49-F238E27FC236}">
                <a16:creationId xmlns:a16="http://schemas.microsoft.com/office/drawing/2014/main" id="{354FB094-AFA5-5D90-62DD-D35A14A02FBB}"/>
              </a:ext>
            </a:extLst>
          </p:cNvPr>
          <p:cNvSpPr txBox="1"/>
          <p:nvPr/>
        </p:nvSpPr>
        <p:spPr>
          <a:xfrm>
            <a:off x="1087966" y="4176801"/>
            <a:ext cx="3242734" cy="369332"/>
          </a:xfrm>
          <a:prstGeom prst="rect">
            <a:avLst/>
          </a:prstGeom>
          <a:noFill/>
        </p:spPr>
        <p:txBody>
          <a:bodyPr wrap="square" rtlCol="0">
            <a:spAutoFit/>
          </a:bodyPr>
          <a:lstStyle/>
          <a:p>
            <a:r>
              <a:rPr lang="en-US" dirty="0"/>
              <a:t>var account = new Account()</a:t>
            </a:r>
          </a:p>
        </p:txBody>
      </p:sp>
      <p:sp>
        <p:nvSpPr>
          <p:cNvPr id="7" name="TextBox 6">
            <a:extLst>
              <a:ext uri="{FF2B5EF4-FFF2-40B4-BE49-F238E27FC236}">
                <a16:creationId xmlns:a16="http://schemas.microsoft.com/office/drawing/2014/main" id="{51AA43F7-4CC3-14DD-EB7D-95B1D2BD6368}"/>
              </a:ext>
            </a:extLst>
          </p:cNvPr>
          <p:cNvSpPr txBox="1"/>
          <p:nvPr/>
        </p:nvSpPr>
        <p:spPr>
          <a:xfrm>
            <a:off x="4417484" y="4207579"/>
            <a:ext cx="3242734" cy="338554"/>
          </a:xfrm>
          <a:prstGeom prst="rect">
            <a:avLst/>
          </a:prstGeom>
          <a:noFill/>
        </p:spPr>
        <p:txBody>
          <a:bodyPr wrap="square" rtlCol="0">
            <a:spAutoFit/>
          </a:bodyPr>
          <a:lstStyle/>
          <a:p>
            <a:r>
              <a:rPr lang="en-US" sz="1600" dirty="0"/>
              <a:t>var account = new </a:t>
            </a:r>
            <a:r>
              <a:rPr lang="en-US" sz="1600" dirty="0" err="1"/>
              <a:t>HomeAccount</a:t>
            </a:r>
            <a:r>
              <a:rPr lang="en-US" sz="1600" dirty="0"/>
              <a:t>()</a:t>
            </a:r>
          </a:p>
        </p:txBody>
      </p:sp>
      <p:sp>
        <p:nvSpPr>
          <p:cNvPr id="8" name="TextBox 7">
            <a:extLst>
              <a:ext uri="{FF2B5EF4-FFF2-40B4-BE49-F238E27FC236}">
                <a16:creationId xmlns:a16="http://schemas.microsoft.com/office/drawing/2014/main" id="{A6832B86-ADFB-726C-5871-DCF1F30EA0C9}"/>
              </a:ext>
            </a:extLst>
          </p:cNvPr>
          <p:cNvSpPr txBox="1"/>
          <p:nvPr/>
        </p:nvSpPr>
        <p:spPr>
          <a:xfrm>
            <a:off x="7920568" y="4207579"/>
            <a:ext cx="3242734" cy="338554"/>
          </a:xfrm>
          <a:prstGeom prst="rect">
            <a:avLst/>
          </a:prstGeom>
          <a:noFill/>
        </p:spPr>
        <p:txBody>
          <a:bodyPr wrap="square" rtlCol="0">
            <a:spAutoFit/>
          </a:bodyPr>
          <a:lstStyle/>
          <a:p>
            <a:r>
              <a:rPr lang="en-US" sz="1600" dirty="0"/>
              <a:t>var account = new </a:t>
            </a:r>
            <a:r>
              <a:rPr lang="en-US" sz="1600" dirty="0" err="1"/>
              <a:t>BusAccount</a:t>
            </a:r>
            <a:r>
              <a:rPr lang="en-US" sz="1600" dirty="0"/>
              <a:t>()</a:t>
            </a:r>
          </a:p>
        </p:txBody>
      </p:sp>
      <p:pic>
        <p:nvPicPr>
          <p:cNvPr id="12" name="Picture 11">
            <a:extLst>
              <a:ext uri="{FF2B5EF4-FFF2-40B4-BE49-F238E27FC236}">
                <a16:creationId xmlns:a16="http://schemas.microsoft.com/office/drawing/2014/main" id="{4CE6CB49-DD9A-40BA-3D7D-169F9A37C42C}"/>
              </a:ext>
            </a:extLst>
          </p:cNvPr>
          <p:cNvPicPr>
            <a:picLocks noChangeAspect="1"/>
          </p:cNvPicPr>
          <p:nvPr/>
        </p:nvPicPr>
        <p:blipFill>
          <a:blip r:embed="rId3"/>
          <a:stretch>
            <a:fillRect/>
          </a:stretch>
        </p:blipFill>
        <p:spPr>
          <a:xfrm>
            <a:off x="2152651" y="637398"/>
            <a:ext cx="7774751" cy="5720400"/>
          </a:xfrm>
          <a:prstGeom prst="rect">
            <a:avLst/>
          </a:prstGeom>
        </p:spPr>
      </p:pic>
    </p:spTree>
    <p:extLst>
      <p:ext uri="{BB962C8B-B14F-4D97-AF65-F5344CB8AC3E}">
        <p14:creationId xmlns:p14="http://schemas.microsoft.com/office/powerpoint/2010/main" val="88566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7DBB8-5055-4DC7-654F-C5279E320FCA}"/>
              </a:ext>
            </a:extLst>
          </p:cNvPr>
          <p:cNvSpPr>
            <a:spLocks noGrp="1"/>
          </p:cNvSpPr>
          <p:nvPr>
            <p:ph type="title"/>
          </p:nvPr>
        </p:nvSpPr>
        <p:spPr>
          <a:xfrm>
            <a:off x="640080" y="1371600"/>
            <a:ext cx="5737859" cy="1097280"/>
          </a:xfrm>
        </p:spPr>
        <p:txBody>
          <a:bodyPr>
            <a:normAutofit/>
          </a:bodyPr>
          <a:lstStyle/>
          <a:p>
            <a:r>
              <a:rPr lang="en-US" dirty="0"/>
              <a:t>Factory Pattern</a:t>
            </a:r>
          </a:p>
        </p:txBody>
      </p:sp>
      <p:cxnSp>
        <p:nvCxnSpPr>
          <p:cNvPr id="1033" name="Straight Connector 103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55680C-0CC6-4A88-1DB3-9DD519FC3701}"/>
              </a:ext>
            </a:extLst>
          </p:cNvPr>
          <p:cNvSpPr>
            <a:spLocks noGrp="1"/>
          </p:cNvSpPr>
          <p:nvPr>
            <p:ph idx="1"/>
          </p:nvPr>
        </p:nvSpPr>
        <p:spPr>
          <a:xfrm>
            <a:off x="640080" y="2633236"/>
            <a:ext cx="5737860" cy="3666980"/>
          </a:xfrm>
        </p:spPr>
        <p:txBody>
          <a:bodyPr>
            <a:normAutofit/>
          </a:bodyPr>
          <a:lstStyle/>
          <a:p>
            <a:pPr marL="0" indent="0">
              <a:buNone/>
            </a:pPr>
            <a:r>
              <a:rPr lang="en-ZA" b="0" i="0">
                <a:effectLst/>
                <a:highlight>
                  <a:srgbClr val="FFFFFF"/>
                </a:highlight>
                <a:latin typeface="PT Sans" panose="020B0503020203020204" pitchFamily="34" charset="77"/>
              </a:rPr>
              <a:t>The Factory pattern AKA </a:t>
            </a:r>
            <a:r>
              <a:rPr lang="en-ZA" b="1">
                <a:latin typeface="Arial"/>
                <a:cs typeface="Arial"/>
              </a:rPr>
              <a:t>virtual</a:t>
            </a:r>
            <a:r>
              <a:rPr lang="en-ZA" b="1" spc="-35">
                <a:latin typeface="Arial"/>
                <a:cs typeface="Arial"/>
              </a:rPr>
              <a:t> </a:t>
            </a:r>
            <a:r>
              <a:rPr lang="en-ZA" b="1">
                <a:latin typeface="Arial"/>
                <a:cs typeface="Arial"/>
              </a:rPr>
              <a:t>constructor</a:t>
            </a:r>
            <a:r>
              <a:rPr lang="en-ZA" b="1" spc="-50">
                <a:latin typeface="Arial"/>
                <a:cs typeface="Arial"/>
              </a:rPr>
              <a:t> </a:t>
            </a:r>
            <a:r>
              <a:rPr lang="en-ZA" b="1">
                <a:latin typeface="Arial"/>
                <a:cs typeface="Arial"/>
              </a:rPr>
              <a:t>pattern </a:t>
            </a:r>
            <a:r>
              <a:rPr lang="en-ZA" b="0" i="0">
                <a:effectLst/>
                <a:highlight>
                  <a:srgbClr val="FFFFFF"/>
                </a:highlight>
                <a:latin typeface="PT Sans" panose="020B0503020203020204" pitchFamily="34" charset="77"/>
              </a:rPr>
              <a:t>suggests that you replace direct object construction calls (using the </a:t>
            </a:r>
            <a:r>
              <a:rPr lang="en-ZA" dirty="0"/>
              <a:t>new</a:t>
            </a:r>
            <a:r>
              <a:rPr lang="en-ZA" b="0" i="0">
                <a:effectLst/>
                <a:highlight>
                  <a:srgbClr val="FFFFFF"/>
                </a:highlight>
                <a:latin typeface="PT Sans" panose="020B0503020203020204" pitchFamily="34" charset="77"/>
              </a:rPr>
              <a:t> operator) with calls to a special </a:t>
            </a:r>
            <a:r>
              <a:rPr lang="en-ZA" b="1" i="1">
                <a:effectLst/>
                <a:highlight>
                  <a:srgbClr val="FFFFFF"/>
                </a:highlight>
                <a:latin typeface="PT Sans" panose="020B0503020203020204" pitchFamily="34" charset="77"/>
              </a:rPr>
              <a:t>factory</a:t>
            </a:r>
            <a:r>
              <a:rPr lang="en-ZA" b="0" i="0">
                <a:effectLst/>
                <a:highlight>
                  <a:srgbClr val="FFFFFF"/>
                </a:highlight>
                <a:latin typeface="PT Sans" panose="020B0503020203020204" pitchFamily="34" charset="77"/>
              </a:rPr>
              <a:t> </a:t>
            </a:r>
            <a:r>
              <a:rPr lang="en-ZA" b="1" i="0">
                <a:effectLst/>
                <a:highlight>
                  <a:srgbClr val="FFFFFF"/>
                </a:highlight>
                <a:latin typeface="PT Sans" panose="020B0503020203020204" pitchFamily="34" charset="77"/>
              </a:rPr>
              <a:t>method</a:t>
            </a:r>
            <a:r>
              <a:rPr lang="en-ZA" b="0" i="0">
                <a:effectLst/>
                <a:highlight>
                  <a:srgbClr val="FFFFFF"/>
                </a:highlight>
                <a:latin typeface="PT Sans" panose="020B0503020203020204" pitchFamily="34" charset="77"/>
              </a:rPr>
              <a:t>.  The objects are still created via the </a:t>
            </a:r>
            <a:r>
              <a:rPr lang="en-ZA" b="1" i="1" dirty="0"/>
              <a:t>new</a:t>
            </a:r>
            <a:r>
              <a:rPr lang="en-ZA" b="0" i="0">
                <a:effectLst/>
                <a:highlight>
                  <a:srgbClr val="FFFFFF"/>
                </a:highlight>
                <a:latin typeface="PT Sans" panose="020B0503020203020204" pitchFamily="34" charset="77"/>
              </a:rPr>
              <a:t> operator, but it’s being called from within the factory method. Objects returned by a factory method are often referred to as </a:t>
            </a:r>
            <a:r>
              <a:rPr lang="en-ZA" b="1" i="1">
                <a:effectLst/>
                <a:highlight>
                  <a:srgbClr val="FFFFFF"/>
                </a:highlight>
                <a:latin typeface="PT Sans" panose="020B0503020203020204" pitchFamily="34" charset="77"/>
              </a:rPr>
              <a:t>products</a:t>
            </a:r>
            <a:r>
              <a:rPr lang="en-ZA" b="0" i="1">
                <a:effectLst/>
                <a:highlight>
                  <a:srgbClr val="FFFFFF"/>
                </a:highlight>
                <a:latin typeface="PT Sans" panose="020B0503020203020204" pitchFamily="34" charset="77"/>
              </a:rPr>
              <a:t>.</a:t>
            </a:r>
            <a:endParaRPr lang="en-US" dirty="0"/>
          </a:p>
        </p:txBody>
      </p:sp>
      <p:pic>
        <p:nvPicPr>
          <p:cNvPr id="1026" name="Picture 2" descr="A black background with white text&#10;&#10;Description automatically generated">
            <a:extLst>
              <a:ext uri="{FF2B5EF4-FFF2-40B4-BE49-F238E27FC236}">
                <a16:creationId xmlns:a16="http://schemas.microsoft.com/office/drawing/2014/main" id="{F7C0BA63-D5F0-CE28-EE1F-E7D5DA519799}"/>
              </a:ext>
            </a:extLst>
          </p:cNvPr>
          <p:cNvPicPr>
            <a:picLocks noChangeAspect="1" noChangeArrowheads="1"/>
          </p:cNvPicPr>
          <p:nvPr/>
        </p:nvPicPr>
        <p:blipFill>
          <a:blip r:embed="rId3"/>
          <a:srcRect/>
          <a:stretch/>
        </p:blipFill>
        <p:spPr bwMode="auto">
          <a:xfrm>
            <a:off x="7155179" y="2396174"/>
            <a:ext cx="4375828" cy="390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02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18271-3973-7580-807D-62EEC3A69293}"/>
              </a:ext>
            </a:extLst>
          </p:cNvPr>
          <p:cNvSpPr>
            <a:spLocks noGrp="1"/>
          </p:cNvSpPr>
          <p:nvPr>
            <p:ph type="title"/>
          </p:nvPr>
        </p:nvSpPr>
        <p:spPr>
          <a:xfrm>
            <a:off x="992570" y="1171145"/>
            <a:ext cx="10168106" cy="955515"/>
          </a:xfrm>
        </p:spPr>
        <p:txBody>
          <a:bodyPr vert="horz" lIns="91440" tIns="45720" rIns="91440" bIns="45720" rtlCol="0" anchor="t">
            <a:normAutofit/>
          </a:bodyPr>
          <a:lstStyle/>
          <a:p>
            <a:pPr algn="ctr"/>
            <a:r>
              <a:rPr lang="en-US" sz="4800" dirty="0"/>
              <a:t>Factory </a:t>
            </a:r>
          </a:p>
        </p:txBody>
      </p:sp>
      <p:cxnSp>
        <p:nvCxnSpPr>
          <p:cNvPr id="29" name="Straight Connector 28">
            <a:extLst>
              <a:ext uri="{FF2B5EF4-FFF2-40B4-BE49-F238E27FC236}">
                <a16:creationId xmlns:a16="http://schemas.microsoft.com/office/drawing/2014/main" id="{6CE0D2A5-C167-FB61-F32A-674B344F2D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914400"/>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D0839E5-9323-8AB2-022C-BA778ABAE5D3}"/>
              </a:ext>
            </a:extLst>
          </p:cNvPr>
          <p:cNvPicPr>
            <a:picLocks noGrp="1" noChangeAspect="1"/>
          </p:cNvPicPr>
          <p:nvPr>
            <p:ph idx="1"/>
          </p:nvPr>
        </p:nvPicPr>
        <p:blipFill>
          <a:blip r:embed="rId3"/>
          <a:stretch>
            <a:fillRect/>
          </a:stretch>
        </p:blipFill>
        <p:spPr>
          <a:xfrm>
            <a:off x="196390" y="2126660"/>
            <a:ext cx="5289723" cy="4059864"/>
          </a:xfrm>
          <a:prstGeom prst="rect">
            <a:avLst/>
          </a:prstGeom>
        </p:spPr>
      </p:pic>
      <p:pic>
        <p:nvPicPr>
          <p:cNvPr id="5" name="Picture 4">
            <a:extLst>
              <a:ext uri="{FF2B5EF4-FFF2-40B4-BE49-F238E27FC236}">
                <a16:creationId xmlns:a16="http://schemas.microsoft.com/office/drawing/2014/main" id="{45068186-4111-FCBB-367B-5A570B9C30CF}"/>
              </a:ext>
            </a:extLst>
          </p:cNvPr>
          <p:cNvPicPr>
            <a:picLocks noChangeAspect="1"/>
          </p:cNvPicPr>
          <p:nvPr/>
        </p:nvPicPr>
        <p:blipFill>
          <a:blip r:embed="rId4"/>
          <a:stretch>
            <a:fillRect/>
          </a:stretch>
        </p:blipFill>
        <p:spPr>
          <a:xfrm>
            <a:off x="6016855" y="2126660"/>
            <a:ext cx="6059499" cy="4059864"/>
          </a:xfrm>
          <a:prstGeom prst="rect">
            <a:avLst/>
          </a:prstGeom>
        </p:spPr>
      </p:pic>
      <p:sp>
        <p:nvSpPr>
          <p:cNvPr id="18" name="Rounded Rectangle 17">
            <a:extLst>
              <a:ext uri="{FF2B5EF4-FFF2-40B4-BE49-F238E27FC236}">
                <a16:creationId xmlns:a16="http://schemas.microsoft.com/office/drawing/2014/main" id="{17E98414-2842-934A-269D-0924D1EBF8F7}"/>
              </a:ext>
            </a:extLst>
          </p:cNvPr>
          <p:cNvSpPr/>
          <p:nvPr/>
        </p:nvSpPr>
        <p:spPr>
          <a:xfrm>
            <a:off x="7210829" y="5765073"/>
            <a:ext cx="3098926" cy="357053"/>
          </a:xfrm>
          <a:prstGeom prst="roundRect">
            <a:avLst/>
          </a:prstGeom>
          <a:solidFill>
            <a:srgbClr val="25C8A2">
              <a:alpha val="2705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84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1"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98238" y="1582778"/>
            <a:ext cx="10726724" cy="1919006"/>
          </a:xfrm>
          <a:prstGeom prst="rect">
            <a:avLst/>
          </a:prstGeom>
        </p:spPr>
        <p:txBody>
          <a:bodyPr vert="horz" wrap="square" lIns="0" tIns="86252" rIns="0" bIns="0" rtlCol="0">
            <a:spAutoFit/>
          </a:bodyPr>
          <a:lstStyle/>
          <a:p>
            <a:pPr marL="16913">
              <a:spcBef>
                <a:spcPts val="678"/>
              </a:spcBef>
            </a:pPr>
            <a:r>
              <a:rPr sz="2131" b="1" dirty="0">
                <a:latin typeface="Arial"/>
                <a:cs typeface="Arial"/>
              </a:rPr>
              <a:t>Product</a:t>
            </a:r>
            <a:r>
              <a:rPr sz="2131" b="1" spc="-47" dirty="0">
                <a:latin typeface="Arial"/>
                <a:cs typeface="Arial"/>
              </a:rPr>
              <a:t> </a:t>
            </a:r>
            <a:r>
              <a:rPr sz="2131" dirty="0">
                <a:latin typeface="Arial"/>
                <a:cs typeface="Arial"/>
              </a:rPr>
              <a:t>–</a:t>
            </a:r>
            <a:r>
              <a:rPr sz="2131" spc="-47" dirty="0">
                <a:latin typeface="Arial"/>
                <a:cs typeface="Arial"/>
              </a:rPr>
              <a:t> </a:t>
            </a:r>
            <a:r>
              <a:rPr sz="2131" dirty="0">
                <a:latin typeface="Arial"/>
                <a:cs typeface="Arial"/>
              </a:rPr>
              <a:t>defines</a:t>
            </a:r>
            <a:r>
              <a:rPr sz="2131" spc="-47" dirty="0">
                <a:latin typeface="Arial"/>
                <a:cs typeface="Arial"/>
              </a:rPr>
              <a:t> </a:t>
            </a:r>
            <a:r>
              <a:rPr sz="2131" dirty="0">
                <a:latin typeface="Arial"/>
                <a:cs typeface="Arial"/>
              </a:rPr>
              <a:t>the</a:t>
            </a:r>
            <a:r>
              <a:rPr sz="2131" spc="-47" dirty="0">
                <a:latin typeface="Arial"/>
                <a:cs typeface="Arial"/>
              </a:rPr>
              <a:t> </a:t>
            </a:r>
            <a:r>
              <a:rPr sz="2131" dirty="0">
                <a:latin typeface="Arial"/>
                <a:cs typeface="Arial"/>
              </a:rPr>
              <a:t>interface</a:t>
            </a:r>
            <a:r>
              <a:rPr sz="2131" spc="-47" dirty="0">
                <a:latin typeface="Arial"/>
                <a:cs typeface="Arial"/>
              </a:rPr>
              <a:t> </a:t>
            </a:r>
            <a:r>
              <a:rPr sz="2131" dirty="0">
                <a:latin typeface="Arial"/>
                <a:cs typeface="Arial"/>
              </a:rPr>
              <a:t>of</a:t>
            </a:r>
            <a:r>
              <a:rPr sz="2131" spc="-47" dirty="0">
                <a:latin typeface="Arial"/>
                <a:cs typeface="Arial"/>
              </a:rPr>
              <a:t> </a:t>
            </a:r>
            <a:r>
              <a:rPr sz="2131" dirty="0">
                <a:latin typeface="Arial"/>
                <a:cs typeface="Arial"/>
              </a:rPr>
              <a:t>objects</a:t>
            </a:r>
            <a:r>
              <a:rPr sz="2131" spc="-47" dirty="0">
                <a:latin typeface="Arial"/>
                <a:cs typeface="Arial"/>
              </a:rPr>
              <a:t> </a:t>
            </a:r>
            <a:r>
              <a:rPr sz="2131" dirty="0">
                <a:latin typeface="Arial"/>
                <a:cs typeface="Arial"/>
              </a:rPr>
              <a:t>created</a:t>
            </a:r>
            <a:r>
              <a:rPr sz="2131" spc="-47" dirty="0">
                <a:latin typeface="Arial"/>
                <a:cs typeface="Arial"/>
              </a:rPr>
              <a:t> </a:t>
            </a:r>
            <a:r>
              <a:rPr sz="2131" dirty="0">
                <a:latin typeface="Arial"/>
                <a:cs typeface="Arial"/>
              </a:rPr>
              <a:t>by</a:t>
            </a:r>
            <a:r>
              <a:rPr sz="2131" spc="-47" dirty="0">
                <a:latin typeface="Arial"/>
                <a:cs typeface="Arial"/>
              </a:rPr>
              <a:t> </a:t>
            </a:r>
            <a:r>
              <a:rPr sz="2131" dirty="0">
                <a:latin typeface="Arial"/>
                <a:cs typeface="Arial"/>
              </a:rPr>
              <a:t>the</a:t>
            </a:r>
            <a:r>
              <a:rPr sz="2131" spc="-40" dirty="0">
                <a:latin typeface="Arial"/>
                <a:cs typeface="Arial"/>
              </a:rPr>
              <a:t> </a:t>
            </a:r>
            <a:r>
              <a:rPr sz="2131" spc="-13" dirty="0">
                <a:latin typeface="Arial"/>
                <a:cs typeface="Arial"/>
              </a:rPr>
              <a:t>factory</a:t>
            </a:r>
            <a:endParaRPr sz="2131" dirty="0">
              <a:latin typeface="Arial"/>
              <a:cs typeface="Arial"/>
            </a:endParaRPr>
          </a:p>
          <a:p>
            <a:pPr marL="16913">
              <a:spcBef>
                <a:spcPts val="545"/>
              </a:spcBef>
            </a:pPr>
            <a:r>
              <a:rPr sz="2131" b="1" dirty="0">
                <a:latin typeface="Arial"/>
                <a:cs typeface="Arial"/>
              </a:rPr>
              <a:t>ConcreteProduct</a:t>
            </a:r>
            <a:r>
              <a:rPr sz="2131" b="1" spc="-60" dirty="0">
                <a:latin typeface="Arial"/>
                <a:cs typeface="Arial"/>
              </a:rPr>
              <a:t> </a:t>
            </a:r>
            <a:r>
              <a:rPr sz="2131" dirty="0">
                <a:latin typeface="Arial"/>
                <a:cs typeface="Arial"/>
              </a:rPr>
              <a:t>–</a:t>
            </a:r>
            <a:r>
              <a:rPr sz="2131" spc="-93" dirty="0">
                <a:latin typeface="Arial"/>
                <a:cs typeface="Arial"/>
              </a:rPr>
              <a:t> </a:t>
            </a:r>
            <a:r>
              <a:rPr sz="2131" dirty="0">
                <a:latin typeface="Arial"/>
                <a:cs typeface="Arial"/>
              </a:rPr>
              <a:t>implements</a:t>
            </a:r>
            <a:r>
              <a:rPr sz="2131" spc="-80" dirty="0">
                <a:latin typeface="Arial"/>
                <a:cs typeface="Arial"/>
              </a:rPr>
              <a:t> </a:t>
            </a:r>
            <a:r>
              <a:rPr sz="2131" dirty="0">
                <a:latin typeface="Arial"/>
                <a:cs typeface="Arial"/>
              </a:rPr>
              <a:t>the</a:t>
            </a:r>
            <a:r>
              <a:rPr sz="2131" spc="-93" dirty="0">
                <a:latin typeface="Arial"/>
                <a:cs typeface="Arial"/>
              </a:rPr>
              <a:t> </a:t>
            </a:r>
            <a:r>
              <a:rPr sz="2131" dirty="0">
                <a:latin typeface="Arial"/>
                <a:cs typeface="Arial"/>
              </a:rPr>
              <a:t>Product</a:t>
            </a:r>
            <a:r>
              <a:rPr sz="2131" spc="-80" dirty="0">
                <a:latin typeface="Arial"/>
                <a:cs typeface="Arial"/>
              </a:rPr>
              <a:t> </a:t>
            </a:r>
            <a:r>
              <a:rPr sz="2131" spc="-13" dirty="0">
                <a:latin typeface="Arial"/>
                <a:cs typeface="Arial"/>
              </a:rPr>
              <a:t>interface</a:t>
            </a:r>
            <a:endParaRPr sz="2131" dirty="0">
              <a:latin typeface="Arial"/>
              <a:cs typeface="Arial"/>
            </a:endParaRPr>
          </a:p>
          <a:p>
            <a:pPr marL="16913" marR="6765">
              <a:spcBef>
                <a:spcPts val="545"/>
              </a:spcBef>
            </a:pPr>
            <a:r>
              <a:rPr sz="2131" b="1" dirty="0">
                <a:latin typeface="Arial"/>
                <a:cs typeface="Arial"/>
              </a:rPr>
              <a:t>Factory</a:t>
            </a:r>
            <a:r>
              <a:rPr sz="2131" b="1" spc="-53" dirty="0">
                <a:latin typeface="Arial"/>
                <a:cs typeface="Arial"/>
              </a:rPr>
              <a:t> </a:t>
            </a:r>
            <a:r>
              <a:rPr sz="2131" dirty="0">
                <a:latin typeface="Arial"/>
                <a:cs typeface="Arial"/>
              </a:rPr>
              <a:t>–</a:t>
            </a:r>
            <a:r>
              <a:rPr sz="2131" spc="-60" dirty="0">
                <a:latin typeface="Arial"/>
                <a:cs typeface="Arial"/>
              </a:rPr>
              <a:t> </a:t>
            </a:r>
            <a:r>
              <a:rPr sz="2131" dirty="0">
                <a:latin typeface="Arial"/>
                <a:cs typeface="Arial"/>
              </a:rPr>
              <a:t>declares</a:t>
            </a:r>
            <a:r>
              <a:rPr sz="2131" spc="-47" dirty="0">
                <a:latin typeface="Arial"/>
                <a:cs typeface="Arial"/>
              </a:rPr>
              <a:t> </a:t>
            </a:r>
            <a:r>
              <a:rPr sz="2131" dirty="0">
                <a:latin typeface="Arial"/>
                <a:cs typeface="Arial"/>
              </a:rPr>
              <a:t>a</a:t>
            </a:r>
            <a:r>
              <a:rPr sz="2131" spc="-60" dirty="0">
                <a:latin typeface="Arial"/>
                <a:cs typeface="Arial"/>
              </a:rPr>
              <a:t> </a:t>
            </a:r>
            <a:r>
              <a:rPr sz="2131" dirty="0">
                <a:latin typeface="Arial"/>
                <a:cs typeface="Arial"/>
              </a:rPr>
              <a:t>factory</a:t>
            </a:r>
            <a:r>
              <a:rPr sz="2131" spc="-53" dirty="0">
                <a:latin typeface="Arial"/>
                <a:cs typeface="Arial"/>
              </a:rPr>
              <a:t> </a:t>
            </a:r>
            <a:r>
              <a:rPr sz="2131" dirty="0">
                <a:latin typeface="Arial"/>
                <a:cs typeface="Arial"/>
              </a:rPr>
              <a:t>method</a:t>
            </a:r>
            <a:r>
              <a:rPr sz="2131" spc="-60" dirty="0">
                <a:latin typeface="Arial"/>
                <a:cs typeface="Arial"/>
              </a:rPr>
              <a:t> </a:t>
            </a:r>
            <a:r>
              <a:rPr sz="2131" dirty="0">
                <a:latin typeface="Arial"/>
                <a:cs typeface="Arial"/>
              </a:rPr>
              <a:t>that</a:t>
            </a:r>
            <a:r>
              <a:rPr sz="2131" spc="-53" dirty="0">
                <a:latin typeface="Arial"/>
                <a:cs typeface="Arial"/>
              </a:rPr>
              <a:t> </a:t>
            </a:r>
            <a:r>
              <a:rPr sz="2131" dirty="0">
                <a:latin typeface="Arial"/>
                <a:cs typeface="Arial"/>
              </a:rPr>
              <a:t>returns</a:t>
            </a:r>
            <a:r>
              <a:rPr sz="2131" spc="-47" dirty="0">
                <a:latin typeface="Arial"/>
                <a:cs typeface="Arial"/>
              </a:rPr>
              <a:t> </a:t>
            </a:r>
            <a:r>
              <a:rPr sz="2131" dirty="0">
                <a:latin typeface="Arial"/>
                <a:cs typeface="Arial"/>
              </a:rPr>
              <a:t>a</a:t>
            </a:r>
            <a:r>
              <a:rPr sz="2131" spc="-67" dirty="0">
                <a:latin typeface="Arial"/>
                <a:cs typeface="Arial"/>
              </a:rPr>
              <a:t> </a:t>
            </a:r>
            <a:r>
              <a:rPr sz="2131" dirty="0">
                <a:latin typeface="Arial"/>
                <a:cs typeface="Arial"/>
              </a:rPr>
              <a:t>Product.</a:t>
            </a:r>
            <a:r>
              <a:rPr sz="2131" spc="-53" dirty="0">
                <a:latin typeface="Arial"/>
                <a:cs typeface="Arial"/>
              </a:rPr>
              <a:t> </a:t>
            </a:r>
            <a:r>
              <a:rPr sz="2131" dirty="0">
                <a:latin typeface="Arial"/>
                <a:cs typeface="Arial"/>
              </a:rPr>
              <a:t>May</a:t>
            </a:r>
            <a:r>
              <a:rPr sz="2131" spc="-53" dirty="0">
                <a:latin typeface="Arial"/>
                <a:cs typeface="Arial"/>
              </a:rPr>
              <a:t> </a:t>
            </a:r>
            <a:r>
              <a:rPr sz="2131" dirty="0">
                <a:latin typeface="Arial"/>
                <a:cs typeface="Arial"/>
              </a:rPr>
              <a:t>have</a:t>
            </a:r>
            <a:r>
              <a:rPr sz="2131" spc="-47" dirty="0">
                <a:latin typeface="Arial"/>
                <a:cs typeface="Arial"/>
              </a:rPr>
              <a:t> </a:t>
            </a:r>
            <a:r>
              <a:rPr sz="2131" dirty="0">
                <a:latin typeface="Arial"/>
                <a:cs typeface="Arial"/>
              </a:rPr>
              <a:t>other</a:t>
            </a:r>
            <a:r>
              <a:rPr sz="2131" spc="-67" dirty="0">
                <a:latin typeface="Arial"/>
                <a:cs typeface="Arial"/>
              </a:rPr>
              <a:t> </a:t>
            </a:r>
            <a:r>
              <a:rPr sz="2131" dirty="0">
                <a:latin typeface="Arial"/>
                <a:cs typeface="Arial"/>
              </a:rPr>
              <a:t>methods</a:t>
            </a:r>
            <a:r>
              <a:rPr sz="2131" spc="-47" dirty="0">
                <a:latin typeface="Arial"/>
                <a:cs typeface="Arial"/>
              </a:rPr>
              <a:t> </a:t>
            </a:r>
            <a:r>
              <a:rPr sz="2131" spc="-27" dirty="0">
                <a:latin typeface="Arial"/>
                <a:cs typeface="Arial"/>
              </a:rPr>
              <a:t>that </a:t>
            </a:r>
            <a:r>
              <a:rPr sz="2131" dirty="0">
                <a:latin typeface="Arial"/>
                <a:cs typeface="Arial"/>
              </a:rPr>
              <a:t>use</a:t>
            </a:r>
            <a:r>
              <a:rPr sz="2131" spc="-47" dirty="0">
                <a:latin typeface="Arial"/>
                <a:cs typeface="Arial"/>
              </a:rPr>
              <a:t> </a:t>
            </a:r>
            <a:r>
              <a:rPr sz="2131" dirty="0">
                <a:latin typeface="Arial"/>
                <a:cs typeface="Arial"/>
              </a:rPr>
              <a:t>the</a:t>
            </a:r>
            <a:r>
              <a:rPr sz="2131" spc="-40" dirty="0">
                <a:latin typeface="Arial"/>
                <a:cs typeface="Arial"/>
              </a:rPr>
              <a:t> </a:t>
            </a:r>
            <a:r>
              <a:rPr sz="2131" dirty="0">
                <a:latin typeface="Arial"/>
                <a:cs typeface="Arial"/>
              </a:rPr>
              <a:t>factory</a:t>
            </a:r>
            <a:r>
              <a:rPr sz="2131" spc="-27" dirty="0">
                <a:latin typeface="Arial"/>
                <a:cs typeface="Arial"/>
              </a:rPr>
              <a:t> </a:t>
            </a:r>
            <a:r>
              <a:rPr sz="2131" spc="-13" dirty="0">
                <a:latin typeface="Arial"/>
                <a:cs typeface="Arial"/>
              </a:rPr>
              <a:t>method</a:t>
            </a:r>
            <a:endParaRPr sz="2131" dirty="0">
              <a:latin typeface="Arial"/>
              <a:cs typeface="Arial"/>
            </a:endParaRPr>
          </a:p>
          <a:p>
            <a:pPr marL="16913">
              <a:spcBef>
                <a:spcPts val="545"/>
              </a:spcBef>
            </a:pPr>
            <a:r>
              <a:rPr sz="2131" b="1" dirty="0">
                <a:latin typeface="Arial"/>
                <a:cs typeface="Arial"/>
              </a:rPr>
              <a:t>ConcreteFactory</a:t>
            </a:r>
            <a:r>
              <a:rPr sz="2131" b="1" spc="-47" dirty="0">
                <a:latin typeface="Arial"/>
                <a:cs typeface="Arial"/>
              </a:rPr>
              <a:t> </a:t>
            </a:r>
            <a:r>
              <a:rPr sz="2131" dirty="0">
                <a:latin typeface="Arial"/>
                <a:cs typeface="Arial"/>
              </a:rPr>
              <a:t>–</a:t>
            </a:r>
            <a:r>
              <a:rPr sz="2131" spc="-73" dirty="0">
                <a:latin typeface="Arial"/>
                <a:cs typeface="Arial"/>
              </a:rPr>
              <a:t> </a:t>
            </a:r>
            <a:r>
              <a:rPr sz="2131" dirty="0">
                <a:latin typeface="Arial"/>
                <a:cs typeface="Arial"/>
              </a:rPr>
              <a:t>overrides</a:t>
            </a:r>
            <a:r>
              <a:rPr sz="2131" spc="-60" dirty="0">
                <a:latin typeface="Arial"/>
                <a:cs typeface="Arial"/>
              </a:rPr>
              <a:t> </a:t>
            </a:r>
            <a:r>
              <a:rPr sz="2131" dirty="0">
                <a:latin typeface="Arial"/>
                <a:cs typeface="Arial"/>
              </a:rPr>
              <a:t>the</a:t>
            </a:r>
            <a:r>
              <a:rPr sz="2131" spc="-67" dirty="0">
                <a:latin typeface="Arial"/>
                <a:cs typeface="Arial"/>
              </a:rPr>
              <a:t> </a:t>
            </a:r>
            <a:r>
              <a:rPr sz="2131" dirty="0">
                <a:latin typeface="Arial"/>
                <a:cs typeface="Arial"/>
              </a:rPr>
              <a:t>factory</a:t>
            </a:r>
            <a:r>
              <a:rPr sz="2131" spc="-60" dirty="0">
                <a:latin typeface="Arial"/>
                <a:cs typeface="Arial"/>
              </a:rPr>
              <a:t> </a:t>
            </a:r>
            <a:r>
              <a:rPr sz="2131" dirty="0">
                <a:latin typeface="Arial"/>
                <a:cs typeface="Arial"/>
              </a:rPr>
              <a:t>method</a:t>
            </a:r>
            <a:r>
              <a:rPr sz="2131" spc="-67" dirty="0">
                <a:latin typeface="Arial"/>
                <a:cs typeface="Arial"/>
              </a:rPr>
              <a:t> </a:t>
            </a:r>
            <a:r>
              <a:rPr sz="2131" dirty="0">
                <a:latin typeface="Arial"/>
                <a:cs typeface="Arial"/>
              </a:rPr>
              <a:t>to</a:t>
            </a:r>
            <a:r>
              <a:rPr sz="2131" spc="-73" dirty="0">
                <a:latin typeface="Arial"/>
                <a:cs typeface="Arial"/>
              </a:rPr>
              <a:t> </a:t>
            </a:r>
            <a:r>
              <a:rPr sz="2131" dirty="0">
                <a:latin typeface="Arial"/>
                <a:cs typeface="Arial"/>
              </a:rPr>
              <a:t>return</a:t>
            </a:r>
            <a:r>
              <a:rPr sz="2131" spc="-67" dirty="0">
                <a:latin typeface="Arial"/>
                <a:cs typeface="Arial"/>
              </a:rPr>
              <a:t> </a:t>
            </a:r>
            <a:r>
              <a:rPr sz="2131" dirty="0">
                <a:latin typeface="Arial"/>
                <a:cs typeface="Arial"/>
              </a:rPr>
              <a:t>a</a:t>
            </a:r>
            <a:r>
              <a:rPr sz="2131" spc="-60" dirty="0">
                <a:latin typeface="Arial"/>
                <a:cs typeface="Arial"/>
              </a:rPr>
              <a:t> </a:t>
            </a:r>
            <a:r>
              <a:rPr sz="2131" spc="-13" dirty="0">
                <a:latin typeface="Arial"/>
                <a:cs typeface="Arial"/>
              </a:rPr>
              <a:t>ConcreteProduct</a:t>
            </a:r>
            <a:endParaRPr sz="2131" dirty="0">
              <a:latin typeface="Arial"/>
              <a:cs typeface="Arial"/>
            </a:endParaRPr>
          </a:p>
        </p:txBody>
      </p:sp>
      <p:pic>
        <p:nvPicPr>
          <p:cNvPr id="2" name="object 2"/>
          <p:cNvPicPr/>
          <p:nvPr/>
        </p:nvPicPr>
        <p:blipFill>
          <a:blip r:embed="rId3" cstate="print"/>
          <a:stretch>
            <a:fillRect/>
          </a:stretch>
        </p:blipFill>
        <p:spPr>
          <a:xfrm>
            <a:off x="3179277" y="3635350"/>
            <a:ext cx="6030000" cy="3044242"/>
          </a:xfrm>
          <a:prstGeom prst="rect">
            <a:avLst/>
          </a:prstGeom>
        </p:spPr>
      </p:pic>
      <p:sp>
        <p:nvSpPr>
          <p:cNvPr id="3" name="object 3"/>
          <p:cNvSpPr txBox="1">
            <a:spLocks noGrp="1"/>
          </p:cNvSpPr>
          <p:nvPr>
            <p:ph type="title"/>
          </p:nvPr>
        </p:nvSpPr>
        <p:spPr>
          <a:xfrm>
            <a:off x="920653" y="357204"/>
            <a:ext cx="13800562" cy="632630"/>
          </a:xfrm>
          <a:prstGeom prst="rect">
            <a:avLst/>
          </a:prstGeom>
        </p:spPr>
        <p:txBody>
          <a:bodyPr vert="horz" wrap="square" lIns="0" tIns="16912" rIns="0" bIns="0" rtlCol="0" anchor="t">
            <a:spAutoFit/>
          </a:bodyPr>
          <a:lstStyle/>
          <a:p>
            <a:pPr marL="16913">
              <a:spcBef>
                <a:spcPts val="133"/>
              </a:spcBef>
            </a:pPr>
            <a:r>
              <a:rPr spc="-13" dirty="0"/>
              <a:t>Factory</a:t>
            </a:r>
          </a:p>
        </p:txBody>
      </p:sp>
      <p:sp>
        <p:nvSpPr>
          <p:cNvPr id="9" name="object 9"/>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43</a:t>
            </a:fld>
            <a:endParaRPr spc="-33" dirty="0"/>
          </a:p>
        </p:txBody>
      </p:sp>
      <p:sp>
        <p:nvSpPr>
          <p:cNvPr id="4" name="object 4"/>
          <p:cNvSpPr txBox="1"/>
          <p:nvPr/>
        </p:nvSpPr>
        <p:spPr>
          <a:xfrm>
            <a:off x="920653"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920653" y="212939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7" name="object 7"/>
          <p:cNvSpPr txBox="1"/>
          <p:nvPr/>
        </p:nvSpPr>
        <p:spPr>
          <a:xfrm>
            <a:off x="920653" y="2523475"/>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8" name="object 8"/>
          <p:cNvSpPr txBox="1"/>
          <p:nvPr/>
        </p:nvSpPr>
        <p:spPr>
          <a:xfrm>
            <a:off x="920653" y="324066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314175"/>
            <a:ext cx="13800562" cy="632630"/>
          </a:xfrm>
          <a:prstGeom prst="rect">
            <a:avLst/>
          </a:prstGeom>
        </p:spPr>
        <p:txBody>
          <a:bodyPr vert="horz" wrap="square" lIns="0" tIns="16912" rIns="0" bIns="0" rtlCol="0" anchor="t">
            <a:spAutoFit/>
          </a:bodyPr>
          <a:lstStyle/>
          <a:p>
            <a:pPr marL="16913">
              <a:spcBef>
                <a:spcPts val="133"/>
              </a:spcBef>
            </a:pPr>
            <a:r>
              <a:rPr spc="-13" dirty="0"/>
              <a:t>Factory</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2467527"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13" dirty="0">
                <a:latin typeface="Arial"/>
                <a:cs typeface="Arial"/>
              </a:rPr>
              <a:t> </a:t>
            </a:r>
            <a:r>
              <a:rPr sz="2397" dirty="0">
                <a:latin typeface="Arial"/>
                <a:cs typeface="Arial"/>
              </a:rPr>
              <a:t>factory</a:t>
            </a:r>
            <a:r>
              <a:rPr sz="2397" spc="-13" dirty="0">
                <a:latin typeface="Arial"/>
                <a:cs typeface="Arial"/>
              </a:rPr>
              <a:t> </a:t>
            </a:r>
            <a:r>
              <a:rPr sz="2397" spc="-27" dirty="0">
                <a:latin typeface="Arial"/>
                <a:cs typeface="Arial"/>
              </a:rPr>
              <a:t>when:</a:t>
            </a:r>
            <a:endParaRPr sz="2397" dirty="0">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16271"/>
            <a:ext cx="8074851" cy="1295866"/>
          </a:xfrm>
          <a:prstGeom prst="rect">
            <a:avLst/>
          </a:prstGeom>
        </p:spPr>
        <p:txBody>
          <a:bodyPr vert="horz" wrap="square" lIns="0" tIns="87945" rIns="0" bIns="0" rtlCol="0">
            <a:spAutoFit/>
          </a:bodyPr>
          <a:lstStyle/>
          <a:p>
            <a:pPr marL="16913">
              <a:spcBef>
                <a:spcPts val="692"/>
              </a:spcBef>
            </a:pPr>
            <a:r>
              <a:rPr sz="2397" dirty="0">
                <a:latin typeface="Arial"/>
                <a:cs typeface="Arial"/>
              </a:rPr>
              <a:t>a</a:t>
            </a:r>
            <a:r>
              <a:rPr sz="2397" spc="-40" dirty="0">
                <a:latin typeface="Arial"/>
                <a:cs typeface="Arial"/>
              </a:rPr>
              <a:t> </a:t>
            </a:r>
            <a:r>
              <a:rPr sz="2397" dirty="0">
                <a:latin typeface="Arial"/>
                <a:cs typeface="Arial"/>
              </a:rPr>
              <a:t>class</a:t>
            </a:r>
            <a:r>
              <a:rPr sz="2397" spc="-33" dirty="0">
                <a:latin typeface="Arial"/>
                <a:cs typeface="Arial"/>
              </a:rPr>
              <a:t> </a:t>
            </a:r>
            <a:r>
              <a:rPr sz="2397" dirty="0">
                <a:latin typeface="Arial"/>
                <a:cs typeface="Arial"/>
              </a:rPr>
              <a:t>can’t</a:t>
            </a:r>
            <a:r>
              <a:rPr sz="2397" spc="-20" dirty="0">
                <a:latin typeface="Arial"/>
                <a:cs typeface="Arial"/>
              </a:rPr>
              <a:t> </a:t>
            </a:r>
            <a:r>
              <a:rPr sz="2397" dirty="0">
                <a:latin typeface="Arial"/>
                <a:cs typeface="Arial"/>
              </a:rPr>
              <a:t>anticipate</a:t>
            </a:r>
            <a:r>
              <a:rPr sz="2397" spc="-40"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class</a:t>
            </a:r>
            <a:r>
              <a:rPr sz="2397" spc="-20"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it</a:t>
            </a:r>
            <a:r>
              <a:rPr sz="2397" spc="-20" dirty="0">
                <a:latin typeface="Arial"/>
                <a:cs typeface="Arial"/>
              </a:rPr>
              <a:t> </a:t>
            </a:r>
            <a:r>
              <a:rPr sz="2397" dirty="0">
                <a:latin typeface="Arial"/>
                <a:cs typeface="Arial"/>
              </a:rPr>
              <a:t>must</a:t>
            </a:r>
            <a:r>
              <a:rPr sz="2397" spc="-20" dirty="0">
                <a:latin typeface="Arial"/>
                <a:cs typeface="Arial"/>
              </a:rPr>
              <a:t> </a:t>
            </a:r>
            <a:r>
              <a:rPr sz="2397" spc="-13" dirty="0">
                <a:latin typeface="Arial"/>
                <a:cs typeface="Arial"/>
              </a:rPr>
              <a:t>create</a:t>
            </a:r>
            <a:endParaRPr sz="2397" dirty="0">
              <a:latin typeface="Arial"/>
              <a:cs typeface="Arial"/>
            </a:endParaRPr>
          </a:p>
          <a:p>
            <a:pPr marL="16913" marR="6765">
              <a:lnSpc>
                <a:spcPct val="118900"/>
              </a:lnSpc>
              <a:spcBef>
                <a:spcPts val="13"/>
              </a:spcBef>
            </a:pPr>
            <a:r>
              <a:rPr sz="2397" dirty="0">
                <a:latin typeface="Arial"/>
                <a:cs typeface="Arial"/>
              </a:rPr>
              <a:t>a</a:t>
            </a:r>
            <a:r>
              <a:rPr sz="2397" spc="-33" dirty="0">
                <a:latin typeface="Arial"/>
                <a:cs typeface="Arial"/>
              </a:rPr>
              <a:t> </a:t>
            </a:r>
            <a:r>
              <a:rPr sz="2397" dirty="0">
                <a:latin typeface="Arial"/>
                <a:cs typeface="Arial"/>
              </a:rPr>
              <a:t>class</a:t>
            </a:r>
            <a:r>
              <a:rPr sz="2397" spc="-27" dirty="0">
                <a:latin typeface="Arial"/>
                <a:cs typeface="Arial"/>
              </a:rPr>
              <a:t> </a:t>
            </a:r>
            <a:r>
              <a:rPr sz="2397" dirty="0">
                <a:latin typeface="Arial"/>
                <a:cs typeface="Arial"/>
              </a:rPr>
              <a:t>wants</a:t>
            </a:r>
            <a:r>
              <a:rPr sz="2397" spc="-13" dirty="0">
                <a:latin typeface="Arial"/>
                <a:cs typeface="Arial"/>
              </a:rPr>
              <a:t> </a:t>
            </a:r>
            <a:r>
              <a:rPr sz="2397" dirty="0">
                <a:latin typeface="Arial"/>
                <a:cs typeface="Arial"/>
              </a:rPr>
              <a:t>its</a:t>
            </a:r>
            <a:r>
              <a:rPr sz="2397" spc="-27" dirty="0">
                <a:latin typeface="Arial"/>
                <a:cs typeface="Arial"/>
              </a:rPr>
              <a:t> </a:t>
            </a:r>
            <a:r>
              <a:rPr sz="2397" dirty="0">
                <a:latin typeface="Arial"/>
                <a:cs typeface="Arial"/>
              </a:rPr>
              <a:t>subclasses</a:t>
            </a:r>
            <a:r>
              <a:rPr sz="2397" spc="-33"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specify</a:t>
            </a:r>
            <a:r>
              <a:rPr sz="2397" spc="-27"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objects</a:t>
            </a:r>
            <a:r>
              <a:rPr sz="2397" spc="-20" dirty="0">
                <a:latin typeface="Arial"/>
                <a:cs typeface="Arial"/>
              </a:rPr>
              <a:t> </a:t>
            </a:r>
            <a:r>
              <a:rPr sz="2397" dirty="0">
                <a:latin typeface="Arial"/>
                <a:cs typeface="Arial"/>
              </a:rPr>
              <a:t>it</a:t>
            </a:r>
            <a:r>
              <a:rPr sz="2397" spc="-13" dirty="0">
                <a:latin typeface="Arial"/>
                <a:cs typeface="Arial"/>
              </a:rPr>
              <a:t> creates </a:t>
            </a:r>
            <a:r>
              <a:rPr sz="2397" dirty="0">
                <a:latin typeface="Arial"/>
                <a:cs typeface="Arial"/>
              </a:rPr>
              <a:t>you</a:t>
            </a:r>
            <a:r>
              <a:rPr sz="2397" spc="-67" dirty="0">
                <a:latin typeface="Arial"/>
                <a:cs typeface="Arial"/>
              </a:rPr>
              <a:t> </a:t>
            </a:r>
            <a:r>
              <a:rPr sz="2397" dirty="0">
                <a:latin typeface="Arial"/>
                <a:cs typeface="Arial"/>
              </a:rPr>
              <a:t>want</a:t>
            </a:r>
            <a:r>
              <a:rPr sz="2397" spc="-40"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localise</a:t>
            </a:r>
            <a:r>
              <a:rPr sz="2397" spc="-53" dirty="0">
                <a:latin typeface="Arial"/>
                <a:cs typeface="Arial"/>
              </a:rPr>
              <a:t> </a:t>
            </a:r>
            <a:r>
              <a:rPr sz="2397" dirty="0">
                <a:latin typeface="Arial"/>
                <a:cs typeface="Arial"/>
              </a:rPr>
              <a:t>knowledge</a:t>
            </a:r>
            <a:r>
              <a:rPr sz="2397" spc="-47" dirty="0">
                <a:latin typeface="Arial"/>
                <a:cs typeface="Arial"/>
              </a:rPr>
              <a:t> </a:t>
            </a:r>
            <a:r>
              <a:rPr sz="2397" dirty="0">
                <a:latin typeface="Arial"/>
                <a:cs typeface="Arial"/>
              </a:rPr>
              <a:t>about</a:t>
            </a:r>
            <a:r>
              <a:rPr sz="2397" spc="-40" dirty="0">
                <a:latin typeface="Arial"/>
                <a:cs typeface="Arial"/>
              </a:rPr>
              <a:t> </a:t>
            </a:r>
            <a:r>
              <a:rPr sz="2397" dirty="0">
                <a:latin typeface="Arial"/>
                <a:cs typeface="Arial"/>
              </a:rPr>
              <a:t>object</a:t>
            </a:r>
            <a:r>
              <a:rPr sz="2397" spc="-33" dirty="0">
                <a:latin typeface="Arial"/>
                <a:cs typeface="Arial"/>
              </a:rPr>
              <a:t> </a:t>
            </a:r>
            <a:r>
              <a:rPr sz="2397" spc="-13" dirty="0">
                <a:latin typeface="Arial"/>
                <a:cs typeface="Arial"/>
              </a:rPr>
              <a:t>creation</a:t>
            </a:r>
            <a:endParaRPr sz="2397" dirty="0">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920653"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198238" y="3394552"/>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11" name="object 11"/>
          <p:cNvSpPr txBox="1"/>
          <p:nvPr/>
        </p:nvSpPr>
        <p:spPr>
          <a:xfrm>
            <a:off x="1201586" y="391998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485885" y="3828897"/>
            <a:ext cx="9706057" cy="200255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Modular</a:t>
            </a:r>
            <a:r>
              <a:rPr sz="2397" spc="-47" dirty="0">
                <a:latin typeface="Arial"/>
                <a:cs typeface="Arial"/>
              </a:rPr>
              <a:t> </a:t>
            </a:r>
            <a:r>
              <a:rPr sz="2397" dirty="0">
                <a:latin typeface="Arial"/>
                <a:cs typeface="Arial"/>
              </a:rPr>
              <a:t>expandability</a:t>
            </a:r>
            <a:r>
              <a:rPr sz="2397" spc="-47" dirty="0">
                <a:latin typeface="Arial"/>
                <a:cs typeface="Arial"/>
              </a:rPr>
              <a:t> </a:t>
            </a:r>
            <a:r>
              <a:rPr sz="2397" dirty="0">
                <a:latin typeface="Arial"/>
                <a:cs typeface="Arial"/>
              </a:rPr>
              <a:t>–</a:t>
            </a:r>
            <a:r>
              <a:rPr sz="2397" spc="-53" dirty="0">
                <a:latin typeface="Arial"/>
                <a:cs typeface="Arial"/>
              </a:rPr>
              <a:t> </a:t>
            </a:r>
            <a:r>
              <a:rPr sz="2397" dirty="0">
                <a:latin typeface="Arial"/>
                <a:cs typeface="Arial"/>
              </a:rPr>
              <a:t>can</a:t>
            </a:r>
            <a:r>
              <a:rPr sz="2397" spc="-60" dirty="0">
                <a:latin typeface="Arial"/>
                <a:cs typeface="Arial"/>
              </a:rPr>
              <a:t> </a:t>
            </a:r>
            <a:r>
              <a:rPr sz="2397" dirty="0">
                <a:latin typeface="Arial"/>
                <a:cs typeface="Arial"/>
              </a:rPr>
              <a:t>create</a:t>
            </a:r>
            <a:r>
              <a:rPr sz="2397" spc="-60" dirty="0">
                <a:latin typeface="Arial"/>
                <a:cs typeface="Arial"/>
              </a:rPr>
              <a:t> </a:t>
            </a:r>
            <a:r>
              <a:rPr sz="2397" dirty="0">
                <a:latin typeface="Arial"/>
                <a:cs typeface="Arial"/>
              </a:rPr>
              <a:t>new</a:t>
            </a:r>
            <a:r>
              <a:rPr sz="2397" spc="-60" dirty="0">
                <a:latin typeface="Arial"/>
                <a:cs typeface="Arial"/>
              </a:rPr>
              <a:t> </a:t>
            </a:r>
            <a:r>
              <a:rPr sz="2397" dirty="0">
                <a:latin typeface="Arial"/>
                <a:cs typeface="Arial"/>
              </a:rPr>
              <a:t>concrete</a:t>
            </a:r>
            <a:r>
              <a:rPr sz="2397" spc="-60" dirty="0">
                <a:latin typeface="Arial"/>
                <a:cs typeface="Arial"/>
              </a:rPr>
              <a:t> </a:t>
            </a:r>
            <a:r>
              <a:rPr sz="2397" dirty="0">
                <a:latin typeface="Arial"/>
                <a:cs typeface="Arial"/>
              </a:rPr>
              <a:t>factories</a:t>
            </a:r>
            <a:r>
              <a:rPr sz="2397" spc="-40" dirty="0">
                <a:latin typeface="Arial"/>
                <a:cs typeface="Arial"/>
              </a:rPr>
              <a:t> </a:t>
            </a:r>
            <a:r>
              <a:rPr sz="2397" dirty="0">
                <a:latin typeface="Arial"/>
                <a:cs typeface="Arial"/>
              </a:rPr>
              <a:t>and</a:t>
            </a:r>
            <a:r>
              <a:rPr sz="2397" spc="-60" dirty="0">
                <a:latin typeface="Arial"/>
                <a:cs typeface="Arial"/>
              </a:rPr>
              <a:t> </a:t>
            </a:r>
            <a:r>
              <a:rPr sz="2397" spc="-13" dirty="0">
                <a:latin typeface="Arial"/>
                <a:cs typeface="Arial"/>
              </a:rPr>
              <a:t>products </a:t>
            </a:r>
            <a:r>
              <a:rPr sz="2397" dirty="0">
                <a:latin typeface="Arial"/>
                <a:cs typeface="Arial"/>
              </a:rPr>
              <a:t>without</a:t>
            </a:r>
            <a:r>
              <a:rPr sz="2397" spc="-67" dirty="0">
                <a:latin typeface="Arial"/>
                <a:cs typeface="Arial"/>
              </a:rPr>
              <a:t> </a:t>
            </a:r>
            <a:r>
              <a:rPr sz="2397" dirty="0">
                <a:latin typeface="Arial"/>
                <a:cs typeface="Arial"/>
              </a:rPr>
              <a:t>breaking</a:t>
            </a:r>
            <a:r>
              <a:rPr sz="2397" spc="-67" dirty="0">
                <a:latin typeface="Arial"/>
                <a:cs typeface="Arial"/>
              </a:rPr>
              <a:t> </a:t>
            </a:r>
            <a:r>
              <a:rPr sz="2397" dirty="0">
                <a:latin typeface="Arial"/>
                <a:cs typeface="Arial"/>
              </a:rPr>
              <a:t>client</a:t>
            </a:r>
            <a:r>
              <a:rPr sz="2397" spc="-53" dirty="0">
                <a:latin typeface="Arial"/>
                <a:cs typeface="Arial"/>
              </a:rPr>
              <a:t> </a:t>
            </a:r>
            <a:r>
              <a:rPr sz="2397" dirty="0">
                <a:latin typeface="Arial"/>
                <a:cs typeface="Arial"/>
              </a:rPr>
              <a:t>functionality</a:t>
            </a:r>
            <a:r>
              <a:rPr sz="2397" spc="-60" dirty="0">
                <a:latin typeface="Arial"/>
                <a:cs typeface="Arial"/>
              </a:rPr>
              <a:t> </a:t>
            </a:r>
            <a:r>
              <a:rPr sz="2397" spc="-13" dirty="0">
                <a:latin typeface="Arial"/>
                <a:cs typeface="Arial"/>
              </a:rPr>
              <a:t>(open-</a:t>
            </a:r>
            <a:r>
              <a:rPr sz="2397" dirty="0">
                <a:latin typeface="Arial"/>
                <a:cs typeface="Arial"/>
              </a:rPr>
              <a:t>closed</a:t>
            </a:r>
            <a:r>
              <a:rPr sz="2397" spc="-67" dirty="0">
                <a:latin typeface="Arial"/>
                <a:cs typeface="Arial"/>
              </a:rPr>
              <a:t> </a:t>
            </a:r>
            <a:r>
              <a:rPr sz="2397" spc="-13" dirty="0">
                <a:latin typeface="Arial"/>
                <a:cs typeface="Arial"/>
              </a:rPr>
              <a:t>principle)</a:t>
            </a:r>
            <a:endParaRPr sz="2397">
              <a:latin typeface="Arial"/>
              <a:cs typeface="Arial"/>
            </a:endParaRPr>
          </a:p>
          <a:p>
            <a:pPr marL="16913" marR="564035">
              <a:spcBef>
                <a:spcPts val="545"/>
              </a:spcBef>
            </a:pPr>
            <a:r>
              <a:rPr sz="2397" dirty="0">
                <a:latin typeface="Arial"/>
                <a:cs typeface="Arial"/>
              </a:rPr>
              <a:t>Delegates</a:t>
            </a:r>
            <a:r>
              <a:rPr sz="2397" spc="-60" dirty="0">
                <a:latin typeface="Arial"/>
                <a:cs typeface="Arial"/>
              </a:rPr>
              <a:t> </a:t>
            </a:r>
            <a:r>
              <a:rPr sz="2397" dirty="0">
                <a:latin typeface="Arial"/>
                <a:cs typeface="Arial"/>
              </a:rPr>
              <a:t>object</a:t>
            </a:r>
            <a:r>
              <a:rPr sz="2397" spc="-47" dirty="0">
                <a:latin typeface="Arial"/>
                <a:cs typeface="Arial"/>
              </a:rPr>
              <a:t> </a:t>
            </a:r>
            <a:r>
              <a:rPr sz="2397" dirty="0">
                <a:latin typeface="Arial"/>
                <a:cs typeface="Arial"/>
              </a:rPr>
              <a:t>creation</a:t>
            </a:r>
            <a:r>
              <a:rPr sz="2397" spc="-60" dirty="0">
                <a:latin typeface="Arial"/>
                <a:cs typeface="Arial"/>
              </a:rPr>
              <a:t> </a:t>
            </a:r>
            <a:r>
              <a:rPr sz="2397" dirty="0">
                <a:latin typeface="Arial"/>
                <a:cs typeface="Arial"/>
              </a:rPr>
              <a:t>responsibilities</a:t>
            </a:r>
            <a:r>
              <a:rPr sz="2397" spc="-47" dirty="0">
                <a:latin typeface="Arial"/>
                <a:cs typeface="Arial"/>
              </a:rPr>
              <a:t> </a:t>
            </a:r>
            <a:r>
              <a:rPr sz="2397" dirty="0">
                <a:latin typeface="Arial"/>
                <a:cs typeface="Arial"/>
              </a:rPr>
              <a:t>to</a:t>
            </a:r>
            <a:r>
              <a:rPr sz="2397" spc="-60" dirty="0">
                <a:latin typeface="Arial"/>
                <a:cs typeface="Arial"/>
              </a:rPr>
              <a:t> </a:t>
            </a:r>
            <a:r>
              <a:rPr sz="2397" dirty="0">
                <a:latin typeface="Arial"/>
                <a:cs typeface="Arial"/>
              </a:rPr>
              <a:t>a</a:t>
            </a:r>
            <a:r>
              <a:rPr sz="2397" spc="-60" dirty="0">
                <a:latin typeface="Arial"/>
                <a:cs typeface="Arial"/>
              </a:rPr>
              <a:t> </a:t>
            </a:r>
            <a:r>
              <a:rPr sz="2397" dirty="0">
                <a:latin typeface="Arial"/>
                <a:cs typeface="Arial"/>
              </a:rPr>
              <a:t>separate</a:t>
            </a:r>
            <a:r>
              <a:rPr sz="2397" spc="-60" dirty="0">
                <a:latin typeface="Arial"/>
                <a:cs typeface="Arial"/>
              </a:rPr>
              <a:t> </a:t>
            </a:r>
            <a:r>
              <a:rPr sz="2397" dirty="0">
                <a:latin typeface="Arial"/>
                <a:cs typeface="Arial"/>
              </a:rPr>
              <a:t>class</a:t>
            </a:r>
            <a:r>
              <a:rPr sz="2397" spc="-47" dirty="0">
                <a:latin typeface="Arial"/>
                <a:cs typeface="Arial"/>
              </a:rPr>
              <a:t> </a:t>
            </a:r>
            <a:r>
              <a:rPr sz="2397" spc="-13" dirty="0">
                <a:latin typeface="Arial"/>
                <a:cs typeface="Arial"/>
              </a:rPr>
              <a:t>(single </a:t>
            </a:r>
            <a:r>
              <a:rPr sz="2397" dirty="0">
                <a:latin typeface="Arial"/>
                <a:cs typeface="Arial"/>
              </a:rPr>
              <a:t>responsibility</a:t>
            </a:r>
            <a:r>
              <a:rPr sz="2397" spc="-120" dirty="0">
                <a:latin typeface="Arial"/>
                <a:cs typeface="Arial"/>
              </a:rPr>
              <a:t> </a:t>
            </a:r>
            <a:r>
              <a:rPr sz="2397" spc="-13" dirty="0">
                <a:latin typeface="Arial"/>
                <a:cs typeface="Arial"/>
              </a:rPr>
              <a:t>principle)</a:t>
            </a:r>
            <a:endParaRPr sz="2397">
              <a:latin typeface="Arial"/>
              <a:cs typeface="Arial"/>
            </a:endParaRPr>
          </a:p>
          <a:p>
            <a:pPr marL="16913">
              <a:spcBef>
                <a:spcPts val="559"/>
              </a:spcBef>
            </a:pPr>
            <a:r>
              <a:rPr sz="2397" dirty="0">
                <a:latin typeface="Arial"/>
                <a:cs typeface="Arial"/>
              </a:rPr>
              <a:t>Straightforward</a:t>
            </a:r>
            <a:r>
              <a:rPr sz="2397" spc="-73" dirty="0">
                <a:latin typeface="Arial"/>
                <a:cs typeface="Arial"/>
              </a:rPr>
              <a:t> </a:t>
            </a:r>
            <a:r>
              <a:rPr sz="2397" dirty="0">
                <a:latin typeface="Arial"/>
                <a:cs typeface="Arial"/>
              </a:rPr>
              <a:t>to</a:t>
            </a:r>
            <a:r>
              <a:rPr sz="2397" spc="-60" dirty="0">
                <a:latin typeface="Arial"/>
                <a:cs typeface="Arial"/>
              </a:rPr>
              <a:t> </a:t>
            </a:r>
            <a:r>
              <a:rPr sz="2397" spc="-27" dirty="0">
                <a:latin typeface="Arial"/>
                <a:cs typeface="Arial"/>
              </a:rPr>
              <a:t>test</a:t>
            </a:r>
            <a:endParaRPr sz="2397">
              <a:latin typeface="Arial"/>
              <a:cs typeface="Arial"/>
            </a:endParaRPr>
          </a:p>
        </p:txBody>
      </p:sp>
      <p:sp>
        <p:nvSpPr>
          <p:cNvPr id="13" name="object 13"/>
          <p:cNvSpPr txBox="1"/>
          <p:nvPr/>
        </p:nvSpPr>
        <p:spPr>
          <a:xfrm>
            <a:off x="1201586" y="472204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201586" y="552169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5" name="object 15"/>
          <p:cNvSpPr txBox="1"/>
          <p:nvPr/>
        </p:nvSpPr>
        <p:spPr>
          <a:xfrm>
            <a:off x="920653" y="5956519"/>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6" name="object 16"/>
          <p:cNvSpPr txBox="1"/>
          <p:nvPr/>
        </p:nvSpPr>
        <p:spPr>
          <a:xfrm>
            <a:off x="1198237" y="5865427"/>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7" name="object 17"/>
          <p:cNvSpPr txBox="1"/>
          <p:nvPr/>
        </p:nvSpPr>
        <p:spPr>
          <a:xfrm>
            <a:off x="1201586" y="63927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8" name="object 18"/>
          <p:cNvSpPr txBox="1"/>
          <p:nvPr/>
        </p:nvSpPr>
        <p:spPr>
          <a:xfrm>
            <a:off x="1485885" y="6299773"/>
            <a:ext cx="964009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Requires</a:t>
            </a:r>
            <a:r>
              <a:rPr sz="2397" spc="-73" dirty="0">
                <a:latin typeface="Arial"/>
                <a:cs typeface="Arial"/>
              </a:rPr>
              <a:t> </a:t>
            </a:r>
            <a:r>
              <a:rPr sz="2397" dirty="0">
                <a:latin typeface="Arial"/>
                <a:cs typeface="Arial"/>
              </a:rPr>
              <a:t>more</a:t>
            </a:r>
            <a:r>
              <a:rPr sz="2397" spc="-60" dirty="0">
                <a:latin typeface="Arial"/>
                <a:cs typeface="Arial"/>
              </a:rPr>
              <a:t> </a:t>
            </a:r>
            <a:r>
              <a:rPr sz="2397" dirty="0">
                <a:latin typeface="Arial"/>
                <a:cs typeface="Arial"/>
              </a:rPr>
              <a:t>classes</a:t>
            </a:r>
            <a:r>
              <a:rPr sz="2397" spc="-53" dirty="0">
                <a:latin typeface="Arial"/>
                <a:cs typeface="Arial"/>
              </a:rPr>
              <a:t> </a:t>
            </a:r>
            <a:r>
              <a:rPr sz="2397" dirty="0">
                <a:latin typeface="Arial"/>
                <a:cs typeface="Arial"/>
              </a:rPr>
              <a:t>than</a:t>
            </a:r>
            <a:r>
              <a:rPr sz="2397" spc="-60" dirty="0">
                <a:latin typeface="Arial"/>
                <a:cs typeface="Arial"/>
              </a:rPr>
              <a:t> </a:t>
            </a:r>
            <a:r>
              <a:rPr sz="2397" dirty="0">
                <a:latin typeface="Arial"/>
                <a:cs typeface="Arial"/>
              </a:rPr>
              <a:t>just</a:t>
            </a:r>
            <a:r>
              <a:rPr sz="2397" spc="-47" dirty="0">
                <a:latin typeface="Arial"/>
                <a:cs typeface="Arial"/>
              </a:rPr>
              <a:t> </a:t>
            </a:r>
            <a:r>
              <a:rPr sz="2397" dirty="0">
                <a:latin typeface="Arial"/>
                <a:cs typeface="Arial"/>
              </a:rPr>
              <a:t>using</a:t>
            </a:r>
            <a:r>
              <a:rPr sz="2397" spc="-53" dirty="0">
                <a:latin typeface="Arial"/>
                <a:cs typeface="Arial"/>
              </a:rPr>
              <a:t> </a:t>
            </a:r>
            <a:r>
              <a:rPr sz="2397" dirty="0">
                <a:latin typeface="Arial"/>
                <a:cs typeface="Arial"/>
              </a:rPr>
              <a:t>a</a:t>
            </a:r>
            <a:r>
              <a:rPr sz="2397" spc="-60" dirty="0">
                <a:latin typeface="Arial"/>
                <a:cs typeface="Arial"/>
              </a:rPr>
              <a:t> </a:t>
            </a:r>
            <a:r>
              <a:rPr sz="2397" dirty="0">
                <a:latin typeface="Arial"/>
                <a:cs typeface="Arial"/>
              </a:rPr>
              <a:t>straightforward</a:t>
            </a:r>
            <a:r>
              <a:rPr sz="2397" spc="-60" dirty="0">
                <a:latin typeface="Arial"/>
                <a:cs typeface="Arial"/>
              </a:rPr>
              <a:t> </a:t>
            </a:r>
            <a:r>
              <a:rPr sz="2397" dirty="0">
                <a:latin typeface="Arial"/>
                <a:cs typeface="Arial"/>
              </a:rPr>
              <a:t>constructor</a:t>
            </a:r>
            <a:r>
              <a:rPr sz="2397" spc="-40" dirty="0">
                <a:latin typeface="Arial"/>
                <a:cs typeface="Arial"/>
              </a:rPr>
              <a:t> </a:t>
            </a:r>
            <a:r>
              <a:rPr sz="2397" spc="-27" dirty="0">
                <a:latin typeface="Arial"/>
                <a:cs typeface="Arial"/>
              </a:rPr>
              <a:t>call</a:t>
            </a:r>
            <a:endParaRPr sz="2397">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C29B5-7103-C411-1337-DAD841D517DD}"/>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dirty="0"/>
              <a:t>Factory Method Pattern</a:t>
            </a:r>
          </a:p>
        </p:txBody>
      </p:sp>
      <p:pic>
        <p:nvPicPr>
          <p:cNvPr id="4" name="Content Placeholder 3">
            <a:extLst>
              <a:ext uri="{FF2B5EF4-FFF2-40B4-BE49-F238E27FC236}">
                <a16:creationId xmlns:a16="http://schemas.microsoft.com/office/drawing/2014/main" id="{78591DD4-51B1-C71B-7717-BCE742E128EB}"/>
              </a:ext>
            </a:extLst>
          </p:cNvPr>
          <p:cNvPicPr>
            <a:picLocks noGrp="1" noChangeAspect="1"/>
          </p:cNvPicPr>
          <p:nvPr>
            <p:ph idx="1"/>
          </p:nvPr>
        </p:nvPicPr>
        <p:blipFill>
          <a:blip r:embed="rId3"/>
          <a:stretch>
            <a:fillRect/>
          </a:stretch>
        </p:blipFill>
        <p:spPr>
          <a:xfrm>
            <a:off x="4292248" y="990201"/>
            <a:ext cx="7164352" cy="4818027"/>
          </a:xfrm>
          <a:prstGeom prst="rect">
            <a:avLst/>
          </a:prstGeom>
        </p:spPr>
      </p:pic>
      <p:cxnSp>
        <p:nvCxnSpPr>
          <p:cNvPr id="13" name="Straight Connector 1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19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1302091"/>
            <a:ext cx="3291840" cy="2770216"/>
          </a:xfrm>
          <a:prstGeom prst="rect">
            <a:avLst/>
          </a:prstGeom>
        </p:spPr>
        <p:txBody>
          <a:bodyPr vert="horz" lIns="91440" tIns="45720" rIns="91440" bIns="45720" rtlCol="0" anchor="t">
            <a:normAutofit/>
          </a:bodyPr>
          <a:lstStyle/>
          <a:p>
            <a:pPr marL="16913"/>
            <a:r>
              <a:rPr lang="en-US"/>
              <a:t>Combo:</a:t>
            </a:r>
            <a:r>
              <a:rPr lang="en-US" spc="206"/>
              <a:t> </a:t>
            </a:r>
            <a:r>
              <a:rPr lang="en-US"/>
              <a:t>Prototype</a:t>
            </a:r>
            <a:r>
              <a:rPr lang="en-US" spc="200"/>
              <a:t> </a:t>
            </a:r>
            <a:r>
              <a:rPr lang="en-US" spc="-13"/>
              <a:t>Factory</a:t>
            </a:r>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object 3"/>
          <p:cNvPicPr/>
          <p:nvPr/>
        </p:nvPicPr>
        <p:blipFill>
          <a:blip r:embed="rId2" cstate="print"/>
          <a:stretch>
            <a:fillRect/>
          </a:stretch>
        </p:blipFill>
        <p:spPr>
          <a:xfrm>
            <a:off x="4443984" y="1460170"/>
            <a:ext cx="7086600" cy="3887368"/>
          </a:xfrm>
          <a:prstGeom prst="rect">
            <a:avLst/>
          </a:prstGeom>
        </p:spPr>
      </p:pic>
      <p:sp>
        <p:nvSpPr>
          <p:cNvPr id="4" name="object 4"/>
          <p:cNvSpPr txBox="1">
            <a:spLocks noGrp="1"/>
          </p:cNvSpPr>
          <p:nvPr>
            <p:ph type="sldNum" sz="quarter" idx="7"/>
          </p:nvPr>
        </p:nvSpPr>
        <p:spPr>
          <a:xfrm>
            <a:off x="10807995" y="6356350"/>
            <a:ext cx="723014" cy="365125"/>
          </a:xfrm>
          <a:prstGeom prst="rect">
            <a:avLst/>
          </a:prstGeom>
        </p:spPr>
        <p:txBody>
          <a:bodyPr vert="horz" lIns="91440" tIns="45720" rIns="91440" bIns="45720" rtlCol="0" anchor="ctr">
            <a:normAutofit/>
          </a:bodyPr>
          <a:lstStyle>
            <a:defPPr>
              <a:defRPr kern="0"/>
            </a:defPPr>
            <a:lvl1pPr>
              <a:defRPr sz="1300" b="0" i="0">
                <a:solidFill>
                  <a:schemeClr val="tx1"/>
                </a:solidFill>
                <a:latin typeface="Times New Roman"/>
                <a:cs typeface="Times New Roman"/>
              </a:defRPr>
            </a:lvl1pPr>
          </a:lstStyle>
          <a:p>
            <a:pPr algn="r">
              <a:spcAft>
                <a:spcPts val="600"/>
              </a:spcAft>
            </a:pPr>
            <a:fld id="{81D60167-4931-47E6-BA6A-407CBD079E47}" type="slidenum">
              <a:rPr lang="en-US" sz="900" b="1" cap="all" spc="300" smtClean="0">
                <a:latin typeface="+mn-lt"/>
                <a:cs typeface="+mn-cs"/>
              </a:rPr>
              <a:pPr algn="r">
                <a:spcAft>
                  <a:spcPts val="600"/>
                </a:spcAft>
              </a:pPr>
              <a:t>46</a:t>
            </a:fld>
            <a:endParaRPr lang="en-US" sz="900" b="1" cap="all" spc="300">
              <a:latin typeface="+mn-lt"/>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98238" y="1652383"/>
            <a:ext cx="3667466" cy="4520618"/>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40" dirty="0">
                <a:latin typeface="Arial"/>
                <a:cs typeface="Arial"/>
              </a:rPr>
              <a:t> </a:t>
            </a:r>
            <a:r>
              <a:rPr sz="2397" b="1" dirty="0">
                <a:latin typeface="Arial"/>
                <a:cs typeface="Arial"/>
              </a:rPr>
              <a:t>abstract</a:t>
            </a:r>
            <a:r>
              <a:rPr sz="2397" b="1" spc="-47" dirty="0">
                <a:latin typeface="Arial"/>
                <a:cs typeface="Arial"/>
              </a:rPr>
              <a:t> </a:t>
            </a:r>
            <a:r>
              <a:rPr sz="2397" b="1" spc="-13" dirty="0">
                <a:latin typeface="Arial"/>
                <a:cs typeface="Arial"/>
              </a:rPr>
              <a:t>factory </a:t>
            </a:r>
            <a:r>
              <a:rPr sz="2397" b="1" dirty="0">
                <a:latin typeface="Arial"/>
                <a:cs typeface="Arial"/>
              </a:rPr>
              <a:t>pattern</a:t>
            </a:r>
            <a:r>
              <a:rPr sz="2397" dirty="0">
                <a:latin typeface="Arial"/>
                <a:cs typeface="Arial"/>
              </a:rPr>
              <a:t>,</a:t>
            </a:r>
            <a:r>
              <a:rPr sz="2397" spc="-47" dirty="0">
                <a:latin typeface="Arial"/>
                <a:cs typeface="Arial"/>
              </a:rPr>
              <a:t> </a:t>
            </a:r>
            <a:r>
              <a:rPr sz="2397" dirty="0">
                <a:latin typeface="Arial"/>
                <a:cs typeface="Arial"/>
              </a:rPr>
              <a:t>also</a:t>
            </a:r>
            <a:r>
              <a:rPr sz="2397" spc="-53" dirty="0">
                <a:latin typeface="Arial"/>
                <a:cs typeface="Arial"/>
              </a:rPr>
              <a:t> </a:t>
            </a:r>
            <a:r>
              <a:rPr sz="2397" dirty="0">
                <a:latin typeface="Arial"/>
                <a:cs typeface="Arial"/>
              </a:rPr>
              <a:t>known</a:t>
            </a:r>
            <a:r>
              <a:rPr sz="2397" spc="-53" dirty="0">
                <a:latin typeface="Arial"/>
                <a:cs typeface="Arial"/>
              </a:rPr>
              <a:t> </a:t>
            </a:r>
            <a:r>
              <a:rPr sz="2397" dirty="0">
                <a:latin typeface="Arial"/>
                <a:cs typeface="Arial"/>
              </a:rPr>
              <a:t>as</a:t>
            </a:r>
            <a:r>
              <a:rPr sz="2397" spc="-47" dirty="0">
                <a:latin typeface="Arial"/>
                <a:cs typeface="Arial"/>
              </a:rPr>
              <a:t> </a:t>
            </a:r>
            <a:r>
              <a:rPr sz="2397" spc="-33" dirty="0">
                <a:latin typeface="Arial"/>
                <a:cs typeface="Arial"/>
              </a:rPr>
              <a:t>the </a:t>
            </a:r>
            <a:r>
              <a:rPr sz="2397" b="1" dirty="0">
                <a:latin typeface="Arial"/>
                <a:cs typeface="Arial"/>
              </a:rPr>
              <a:t>kit</a:t>
            </a:r>
            <a:r>
              <a:rPr sz="2397" b="1" spc="-53" dirty="0">
                <a:latin typeface="Arial"/>
                <a:cs typeface="Arial"/>
              </a:rPr>
              <a:t> </a:t>
            </a:r>
            <a:r>
              <a:rPr sz="2397" b="1" dirty="0">
                <a:latin typeface="Arial"/>
                <a:cs typeface="Arial"/>
              </a:rPr>
              <a:t>pattern</a:t>
            </a:r>
            <a:r>
              <a:rPr sz="2397" dirty="0">
                <a:latin typeface="Arial"/>
                <a:cs typeface="Arial"/>
              </a:rPr>
              <a:t>,</a:t>
            </a:r>
            <a:r>
              <a:rPr sz="2397" spc="-33" dirty="0">
                <a:latin typeface="Arial"/>
                <a:cs typeface="Arial"/>
              </a:rPr>
              <a:t> </a:t>
            </a:r>
            <a:r>
              <a:rPr sz="2397" dirty="0">
                <a:latin typeface="Arial"/>
                <a:cs typeface="Arial"/>
              </a:rPr>
              <a:t>provides</a:t>
            </a:r>
            <a:r>
              <a:rPr sz="2397" spc="-47" dirty="0">
                <a:latin typeface="Arial"/>
                <a:cs typeface="Arial"/>
              </a:rPr>
              <a:t> </a:t>
            </a:r>
            <a:r>
              <a:rPr sz="2397" spc="-33" dirty="0">
                <a:latin typeface="Arial"/>
                <a:cs typeface="Arial"/>
              </a:rPr>
              <a:t>an </a:t>
            </a:r>
            <a:r>
              <a:rPr sz="2397" dirty="0">
                <a:latin typeface="Arial"/>
                <a:cs typeface="Arial"/>
              </a:rPr>
              <a:t>interface</a:t>
            </a:r>
            <a:r>
              <a:rPr sz="2397" spc="-40" dirty="0">
                <a:latin typeface="Arial"/>
                <a:cs typeface="Arial"/>
              </a:rPr>
              <a:t> </a:t>
            </a:r>
            <a:r>
              <a:rPr sz="2397" dirty="0">
                <a:latin typeface="Arial"/>
                <a:cs typeface="Arial"/>
              </a:rPr>
              <a:t>for</a:t>
            </a:r>
            <a:r>
              <a:rPr sz="2397" spc="-40" dirty="0">
                <a:latin typeface="Arial"/>
                <a:cs typeface="Arial"/>
              </a:rPr>
              <a:t> </a:t>
            </a:r>
            <a:r>
              <a:rPr sz="2397" spc="-13" dirty="0">
                <a:latin typeface="Arial"/>
                <a:cs typeface="Arial"/>
              </a:rPr>
              <a:t>creating </a:t>
            </a:r>
            <a:r>
              <a:rPr sz="2397" dirty="0">
                <a:latin typeface="Arial"/>
                <a:cs typeface="Arial"/>
              </a:rPr>
              <a:t>families</a:t>
            </a:r>
            <a:r>
              <a:rPr sz="2397" spc="-60"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related</a:t>
            </a:r>
            <a:r>
              <a:rPr sz="2397" spc="-60" dirty="0">
                <a:latin typeface="Arial"/>
                <a:cs typeface="Arial"/>
              </a:rPr>
              <a:t> </a:t>
            </a:r>
            <a:r>
              <a:rPr sz="2397" spc="-33" dirty="0">
                <a:latin typeface="Arial"/>
                <a:cs typeface="Arial"/>
              </a:rPr>
              <a:t>or </a:t>
            </a:r>
            <a:r>
              <a:rPr sz="2397" dirty="0">
                <a:latin typeface="Arial"/>
                <a:cs typeface="Arial"/>
              </a:rPr>
              <a:t>dependent</a:t>
            </a:r>
            <a:r>
              <a:rPr sz="2397" spc="-73" dirty="0">
                <a:latin typeface="Arial"/>
                <a:cs typeface="Arial"/>
              </a:rPr>
              <a:t> </a:t>
            </a:r>
            <a:r>
              <a:rPr sz="2397" dirty="0">
                <a:latin typeface="Arial"/>
                <a:cs typeface="Arial"/>
              </a:rPr>
              <a:t>objects</a:t>
            </a:r>
            <a:r>
              <a:rPr sz="2397" spc="-73" dirty="0">
                <a:latin typeface="Arial"/>
                <a:cs typeface="Arial"/>
              </a:rPr>
              <a:t> </a:t>
            </a:r>
            <a:r>
              <a:rPr sz="2397" spc="-13" dirty="0">
                <a:latin typeface="Arial"/>
                <a:cs typeface="Arial"/>
              </a:rPr>
              <a:t>without </a:t>
            </a:r>
            <a:r>
              <a:rPr sz="2397" dirty="0">
                <a:latin typeface="Arial"/>
                <a:cs typeface="Arial"/>
              </a:rPr>
              <a:t>specifying</a:t>
            </a:r>
            <a:r>
              <a:rPr sz="2397" spc="-67" dirty="0">
                <a:latin typeface="Arial"/>
                <a:cs typeface="Arial"/>
              </a:rPr>
              <a:t> </a:t>
            </a:r>
            <a:r>
              <a:rPr sz="2397" dirty="0">
                <a:latin typeface="Arial"/>
                <a:cs typeface="Arial"/>
              </a:rPr>
              <a:t>their</a:t>
            </a:r>
            <a:r>
              <a:rPr sz="2397" spc="-60" dirty="0">
                <a:latin typeface="Arial"/>
                <a:cs typeface="Arial"/>
              </a:rPr>
              <a:t> </a:t>
            </a:r>
            <a:r>
              <a:rPr sz="2397" spc="-13" dirty="0">
                <a:latin typeface="Arial"/>
                <a:cs typeface="Arial"/>
              </a:rPr>
              <a:t>concrete classes</a:t>
            </a:r>
            <a:endParaRPr sz="2397" dirty="0">
              <a:latin typeface="Arial"/>
              <a:cs typeface="Arial"/>
            </a:endParaRPr>
          </a:p>
          <a:p>
            <a:pPr marL="16913" marR="24523">
              <a:spcBef>
                <a:spcPts val="559"/>
              </a:spcBef>
            </a:pPr>
            <a:r>
              <a:rPr sz="2397" dirty="0">
                <a:latin typeface="Arial"/>
                <a:cs typeface="Arial"/>
              </a:rPr>
              <a:t>Note:</a:t>
            </a:r>
            <a:r>
              <a:rPr sz="2397" spc="-33" dirty="0">
                <a:latin typeface="Arial"/>
                <a:cs typeface="Arial"/>
              </a:rPr>
              <a:t> </a:t>
            </a:r>
            <a:r>
              <a:rPr sz="2397" dirty="0">
                <a:latin typeface="Arial"/>
                <a:cs typeface="Arial"/>
              </a:rPr>
              <a:t>factories</a:t>
            </a:r>
            <a:r>
              <a:rPr sz="2397" spc="-33" dirty="0">
                <a:latin typeface="Arial"/>
                <a:cs typeface="Arial"/>
              </a:rPr>
              <a:t> </a:t>
            </a:r>
            <a:r>
              <a:rPr sz="2397" dirty="0">
                <a:latin typeface="Arial"/>
                <a:cs typeface="Arial"/>
              </a:rPr>
              <a:t>can</a:t>
            </a:r>
            <a:r>
              <a:rPr sz="2397" spc="-40" dirty="0">
                <a:latin typeface="Arial"/>
                <a:cs typeface="Arial"/>
              </a:rPr>
              <a:t> </a:t>
            </a:r>
            <a:r>
              <a:rPr sz="2397" spc="-33" dirty="0">
                <a:latin typeface="Arial"/>
                <a:cs typeface="Arial"/>
              </a:rPr>
              <a:t>be </a:t>
            </a:r>
            <a:r>
              <a:rPr sz="2397" dirty="0">
                <a:latin typeface="Arial"/>
                <a:cs typeface="Arial"/>
              </a:rPr>
              <a:t>implemented</a:t>
            </a:r>
            <a:r>
              <a:rPr sz="2397" spc="-87" dirty="0">
                <a:latin typeface="Arial"/>
                <a:cs typeface="Arial"/>
              </a:rPr>
              <a:t> </a:t>
            </a:r>
            <a:r>
              <a:rPr sz="2397" dirty="0">
                <a:latin typeface="Arial"/>
                <a:cs typeface="Arial"/>
              </a:rPr>
              <a:t>using</a:t>
            </a:r>
            <a:r>
              <a:rPr sz="2397" spc="-67" dirty="0">
                <a:latin typeface="Arial"/>
                <a:cs typeface="Arial"/>
              </a:rPr>
              <a:t> </a:t>
            </a:r>
            <a:r>
              <a:rPr sz="2397" spc="-13" dirty="0">
                <a:latin typeface="Arial"/>
                <a:cs typeface="Arial"/>
              </a:rPr>
              <a:t>factory </a:t>
            </a:r>
            <a:r>
              <a:rPr sz="2397" dirty="0">
                <a:latin typeface="Arial"/>
                <a:cs typeface="Arial"/>
              </a:rPr>
              <a:t>methods</a:t>
            </a:r>
            <a:r>
              <a:rPr sz="2397" spc="-53" dirty="0">
                <a:latin typeface="Arial"/>
                <a:cs typeface="Arial"/>
              </a:rPr>
              <a:t> </a:t>
            </a:r>
            <a:r>
              <a:rPr sz="2397" dirty="0">
                <a:latin typeface="Arial"/>
                <a:cs typeface="Arial"/>
              </a:rPr>
              <a:t>or</a:t>
            </a:r>
            <a:r>
              <a:rPr sz="2397" spc="-47" dirty="0">
                <a:latin typeface="Arial"/>
                <a:cs typeface="Arial"/>
              </a:rPr>
              <a:t> </a:t>
            </a:r>
            <a:r>
              <a:rPr sz="2397" dirty="0">
                <a:latin typeface="Arial"/>
                <a:cs typeface="Arial"/>
              </a:rPr>
              <a:t>prototypes</a:t>
            </a:r>
            <a:r>
              <a:rPr sz="2397" spc="-53" dirty="0">
                <a:latin typeface="Arial"/>
                <a:cs typeface="Arial"/>
              </a:rPr>
              <a:t> </a:t>
            </a:r>
            <a:r>
              <a:rPr sz="2397" spc="-27" dirty="0">
                <a:latin typeface="Arial"/>
                <a:cs typeface="Arial"/>
              </a:rPr>
              <a:t>(i.e. </a:t>
            </a:r>
            <a:r>
              <a:rPr sz="2397" spc="-13" dirty="0">
                <a:latin typeface="Arial"/>
                <a:cs typeface="Arial"/>
              </a:rPr>
              <a:t>cloning)</a:t>
            </a:r>
            <a:endParaRPr sz="2397" dirty="0">
              <a:latin typeface="Arial"/>
              <a:cs typeface="Arial"/>
            </a:endParaRPr>
          </a:p>
        </p:txBody>
      </p:sp>
      <p:sp>
        <p:nvSpPr>
          <p:cNvPr id="2" name="object 2"/>
          <p:cNvSpPr txBox="1">
            <a:spLocks noGrp="1"/>
          </p:cNvSpPr>
          <p:nvPr>
            <p:ph type="title"/>
          </p:nvPr>
        </p:nvSpPr>
        <p:spPr>
          <a:xfrm>
            <a:off x="989148" y="251964"/>
            <a:ext cx="13800562" cy="632630"/>
          </a:xfrm>
          <a:prstGeom prst="rect">
            <a:avLst/>
          </a:prstGeom>
        </p:spPr>
        <p:txBody>
          <a:bodyPr vert="horz" wrap="square" lIns="0" tIns="16912" rIns="0" bIns="0" rtlCol="0" anchor="t">
            <a:spAutoFit/>
          </a:bodyPr>
          <a:lstStyle/>
          <a:p>
            <a:pPr marL="16913">
              <a:spcBef>
                <a:spcPts val="133"/>
              </a:spcBef>
            </a:pPr>
            <a:r>
              <a:rPr dirty="0"/>
              <a:t>Abstract</a:t>
            </a:r>
            <a:r>
              <a:rPr spc="353" dirty="0"/>
              <a:t> </a:t>
            </a:r>
            <a:r>
              <a:rPr spc="-13" dirty="0"/>
              <a:t>Factory</a:t>
            </a:r>
          </a:p>
        </p:txBody>
      </p:sp>
      <p:sp>
        <p:nvSpPr>
          <p:cNvPr id="3" name="object 3"/>
          <p:cNvSpPr txBox="1"/>
          <p:nvPr/>
        </p:nvSpPr>
        <p:spPr>
          <a:xfrm>
            <a:off x="920653" y="17454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920653" y="473691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6" name="object 6"/>
          <p:cNvPicPr/>
          <p:nvPr/>
        </p:nvPicPr>
        <p:blipFill>
          <a:blip r:embed="rId2" cstate="print"/>
          <a:stretch>
            <a:fillRect/>
          </a:stretch>
        </p:blipFill>
        <p:spPr>
          <a:xfrm>
            <a:off x="5314559" y="1533640"/>
            <a:ext cx="6678153" cy="4173722"/>
          </a:xfrm>
          <a:prstGeom prst="rect">
            <a:avLst/>
          </a:prstGeom>
        </p:spPr>
      </p:pic>
      <p:sp>
        <p:nvSpPr>
          <p:cNvPr id="7" name="object 7"/>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47</a:t>
            </a:fld>
            <a:endParaRPr spc="-33"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98237" y="1652399"/>
            <a:ext cx="3691989" cy="4283310"/>
          </a:xfrm>
          <a:prstGeom prst="rect">
            <a:avLst/>
          </a:prstGeom>
        </p:spPr>
        <p:txBody>
          <a:bodyPr vert="horz" wrap="square" lIns="0" tIns="16912" rIns="0" bIns="0" rtlCol="0">
            <a:spAutoFit/>
          </a:bodyPr>
          <a:lstStyle/>
          <a:p>
            <a:pPr marL="16913" marR="43126">
              <a:spcBef>
                <a:spcPts val="133"/>
              </a:spcBef>
            </a:pPr>
            <a:r>
              <a:rPr sz="1998" b="1" spc="-13" dirty="0">
                <a:latin typeface="Arial"/>
                <a:cs typeface="Arial"/>
              </a:rPr>
              <a:t>AbstractProduct</a:t>
            </a:r>
            <a:r>
              <a:rPr sz="1998" b="1" spc="20" dirty="0">
                <a:latin typeface="Arial"/>
                <a:cs typeface="Arial"/>
              </a:rPr>
              <a:t> </a:t>
            </a:r>
            <a:r>
              <a:rPr sz="1998" dirty="0">
                <a:latin typeface="Arial"/>
                <a:cs typeface="Arial"/>
              </a:rPr>
              <a:t>–</a:t>
            </a:r>
            <a:r>
              <a:rPr sz="1998" spc="-7" dirty="0">
                <a:latin typeface="Arial"/>
                <a:cs typeface="Arial"/>
              </a:rPr>
              <a:t> </a:t>
            </a:r>
            <a:r>
              <a:rPr sz="1998" dirty="0">
                <a:latin typeface="Arial"/>
                <a:cs typeface="Arial"/>
              </a:rPr>
              <a:t>interface</a:t>
            </a:r>
            <a:r>
              <a:rPr sz="1998" spc="-7" dirty="0">
                <a:latin typeface="Arial"/>
                <a:cs typeface="Arial"/>
              </a:rPr>
              <a:t> </a:t>
            </a:r>
            <a:r>
              <a:rPr sz="1998" spc="-33" dirty="0">
                <a:latin typeface="Arial"/>
                <a:cs typeface="Arial"/>
              </a:rPr>
              <a:t>for </a:t>
            </a:r>
            <a:r>
              <a:rPr sz="1998" spc="-13" dirty="0">
                <a:latin typeface="Arial"/>
                <a:cs typeface="Arial"/>
              </a:rPr>
              <a:t>products</a:t>
            </a:r>
            <a:endParaRPr sz="1998" dirty="0">
              <a:latin typeface="Arial"/>
              <a:cs typeface="Arial"/>
            </a:endParaRPr>
          </a:p>
          <a:p>
            <a:pPr marL="16913" marR="20295">
              <a:spcBef>
                <a:spcPts val="545"/>
              </a:spcBef>
            </a:pPr>
            <a:r>
              <a:rPr sz="1998" b="1" spc="-13" dirty="0">
                <a:latin typeface="Arial"/>
                <a:cs typeface="Arial"/>
              </a:rPr>
              <a:t>ConcreteProduct</a:t>
            </a:r>
            <a:r>
              <a:rPr sz="1998" b="1" spc="27" dirty="0">
                <a:latin typeface="Arial"/>
                <a:cs typeface="Arial"/>
              </a:rPr>
              <a:t> </a:t>
            </a:r>
            <a:r>
              <a:rPr sz="1998" dirty="0">
                <a:latin typeface="Arial"/>
                <a:cs typeface="Arial"/>
              </a:rPr>
              <a:t>–</a:t>
            </a:r>
            <a:r>
              <a:rPr sz="1998" spc="20" dirty="0">
                <a:latin typeface="Arial"/>
                <a:cs typeface="Arial"/>
              </a:rPr>
              <a:t> </a:t>
            </a:r>
            <a:r>
              <a:rPr sz="1998" spc="-13" dirty="0">
                <a:latin typeface="Arial"/>
                <a:cs typeface="Arial"/>
              </a:rPr>
              <a:t>implements AbstractProduct</a:t>
            </a:r>
            <a:endParaRPr sz="1998" dirty="0">
              <a:latin typeface="Arial"/>
              <a:cs typeface="Arial"/>
            </a:endParaRPr>
          </a:p>
          <a:p>
            <a:pPr marL="16913" marR="6765">
              <a:spcBef>
                <a:spcPts val="539"/>
              </a:spcBef>
            </a:pPr>
            <a:r>
              <a:rPr sz="1998" b="1" dirty="0">
                <a:latin typeface="Arial"/>
                <a:cs typeface="Arial"/>
              </a:rPr>
              <a:t>AbstractFactory</a:t>
            </a:r>
            <a:r>
              <a:rPr sz="1998" b="1" spc="-53" dirty="0">
                <a:latin typeface="Arial"/>
                <a:cs typeface="Arial"/>
              </a:rPr>
              <a:t> </a:t>
            </a:r>
            <a:r>
              <a:rPr sz="1998" dirty="0">
                <a:latin typeface="Arial"/>
                <a:cs typeface="Arial"/>
              </a:rPr>
              <a:t>–</a:t>
            </a:r>
            <a:r>
              <a:rPr sz="1998" spc="-67" dirty="0">
                <a:latin typeface="Arial"/>
                <a:cs typeface="Arial"/>
              </a:rPr>
              <a:t> </a:t>
            </a:r>
            <a:r>
              <a:rPr sz="1998" dirty="0">
                <a:latin typeface="Arial"/>
                <a:cs typeface="Arial"/>
              </a:rPr>
              <a:t>declares</a:t>
            </a:r>
            <a:r>
              <a:rPr sz="1998" spc="-67" dirty="0">
                <a:latin typeface="Arial"/>
                <a:cs typeface="Arial"/>
              </a:rPr>
              <a:t> </a:t>
            </a:r>
            <a:r>
              <a:rPr sz="1998" spc="-33" dirty="0">
                <a:latin typeface="Arial"/>
                <a:cs typeface="Arial"/>
              </a:rPr>
              <a:t>an </a:t>
            </a:r>
            <a:r>
              <a:rPr sz="1998" dirty="0">
                <a:latin typeface="Arial"/>
                <a:cs typeface="Arial"/>
              </a:rPr>
              <a:t>interface</a:t>
            </a:r>
            <a:r>
              <a:rPr sz="1998" spc="-20" dirty="0">
                <a:latin typeface="Arial"/>
                <a:cs typeface="Arial"/>
              </a:rPr>
              <a:t> </a:t>
            </a:r>
            <a:r>
              <a:rPr sz="1998" dirty="0">
                <a:latin typeface="Arial"/>
                <a:cs typeface="Arial"/>
              </a:rPr>
              <a:t>for</a:t>
            </a:r>
            <a:r>
              <a:rPr sz="1998" spc="-27" dirty="0">
                <a:latin typeface="Arial"/>
                <a:cs typeface="Arial"/>
              </a:rPr>
              <a:t> </a:t>
            </a:r>
            <a:r>
              <a:rPr sz="1998" dirty="0">
                <a:latin typeface="Arial"/>
                <a:cs typeface="Arial"/>
              </a:rPr>
              <a:t>factories</a:t>
            </a:r>
            <a:r>
              <a:rPr sz="1998" spc="-13" dirty="0">
                <a:latin typeface="Arial"/>
                <a:cs typeface="Arial"/>
              </a:rPr>
              <a:t> </a:t>
            </a:r>
            <a:r>
              <a:rPr sz="1998" dirty="0">
                <a:latin typeface="Arial"/>
                <a:cs typeface="Arial"/>
              </a:rPr>
              <a:t>that</a:t>
            </a:r>
            <a:r>
              <a:rPr sz="1998" spc="-7" dirty="0">
                <a:latin typeface="Arial"/>
                <a:cs typeface="Arial"/>
              </a:rPr>
              <a:t> </a:t>
            </a:r>
            <a:r>
              <a:rPr sz="1998" spc="-13" dirty="0">
                <a:latin typeface="Arial"/>
                <a:cs typeface="Arial"/>
              </a:rPr>
              <a:t>create AbstractProducts</a:t>
            </a:r>
            <a:endParaRPr sz="1998" dirty="0">
              <a:latin typeface="Arial"/>
              <a:cs typeface="Arial"/>
            </a:endParaRPr>
          </a:p>
          <a:p>
            <a:pPr marL="16913" marR="58348">
              <a:spcBef>
                <a:spcPts val="533"/>
              </a:spcBef>
            </a:pPr>
            <a:r>
              <a:rPr sz="1998" b="1" dirty="0">
                <a:latin typeface="Arial"/>
                <a:cs typeface="Arial"/>
              </a:rPr>
              <a:t>ConcreteFactory</a:t>
            </a:r>
            <a:r>
              <a:rPr sz="1998" b="1" spc="-73" dirty="0">
                <a:latin typeface="Arial"/>
                <a:cs typeface="Arial"/>
              </a:rPr>
              <a:t> </a:t>
            </a:r>
            <a:r>
              <a:rPr sz="1998" dirty="0">
                <a:latin typeface="Arial"/>
                <a:cs typeface="Arial"/>
              </a:rPr>
              <a:t>–</a:t>
            </a:r>
            <a:r>
              <a:rPr sz="1998" spc="-60" dirty="0">
                <a:latin typeface="Arial"/>
                <a:cs typeface="Arial"/>
              </a:rPr>
              <a:t> </a:t>
            </a:r>
            <a:r>
              <a:rPr sz="1998" spc="-13" dirty="0">
                <a:latin typeface="Arial"/>
                <a:cs typeface="Arial"/>
              </a:rPr>
              <a:t>implements AbstractFactory,</a:t>
            </a:r>
            <a:r>
              <a:rPr sz="1998" spc="-27" dirty="0">
                <a:latin typeface="Arial"/>
                <a:cs typeface="Arial"/>
              </a:rPr>
              <a:t> </a:t>
            </a:r>
            <a:r>
              <a:rPr sz="1998" spc="-13" dirty="0">
                <a:latin typeface="Arial"/>
                <a:cs typeface="Arial"/>
              </a:rPr>
              <a:t>creates ConcreteProducts</a:t>
            </a:r>
            <a:endParaRPr sz="1998" dirty="0">
              <a:latin typeface="Arial"/>
              <a:cs typeface="Arial"/>
            </a:endParaRPr>
          </a:p>
          <a:p>
            <a:pPr marL="16913" marR="10993">
              <a:spcBef>
                <a:spcPts val="551"/>
              </a:spcBef>
            </a:pPr>
            <a:r>
              <a:rPr sz="1998" b="1" dirty="0">
                <a:latin typeface="Arial"/>
                <a:cs typeface="Arial"/>
              </a:rPr>
              <a:t>Client</a:t>
            </a:r>
            <a:r>
              <a:rPr sz="1998" b="1" spc="-7" dirty="0">
                <a:latin typeface="Arial"/>
                <a:cs typeface="Arial"/>
              </a:rPr>
              <a:t> </a:t>
            </a:r>
            <a:r>
              <a:rPr sz="1998" dirty="0">
                <a:latin typeface="Arial"/>
                <a:cs typeface="Arial"/>
              </a:rPr>
              <a:t>–</a:t>
            </a:r>
            <a:r>
              <a:rPr sz="1998" spc="-20" dirty="0">
                <a:latin typeface="Arial"/>
                <a:cs typeface="Arial"/>
              </a:rPr>
              <a:t> </a:t>
            </a:r>
            <a:r>
              <a:rPr sz="1998" dirty="0">
                <a:latin typeface="Arial"/>
                <a:cs typeface="Arial"/>
              </a:rPr>
              <a:t>uses</a:t>
            </a:r>
            <a:r>
              <a:rPr sz="1998" spc="-13" dirty="0">
                <a:latin typeface="Arial"/>
                <a:cs typeface="Arial"/>
              </a:rPr>
              <a:t> interfaces </a:t>
            </a:r>
            <a:r>
              <a:rPr sz="1998" dirty="0">
                <a:latin typeface="Arial"/>
                <a:cs typeface="Arial"/>
              </a:rPr>
              <a:t>provided</a:t>
            </a:r>
            <a:r>
              <a:rPr sz="1998" spc="-73" dirty="0">
                <a:latin typeface="Arial"/>
                <a:cs typeface="Arial"/>
              </a:rPr>
              <a:t> </a:t>
            </a:r>
            <a:r>
              <a:rPr sz="1998" dirty="0">
                <a:latin typeface="Arial"/>
                <a:cs typeface="Arial"/>
              </a:rPr>
              <a:t>by</a:t>
            </a:r>
            <a:r>
              <a:rPr sz="1998" spc="-140" dirty="0">
                <a:latin typeface="Arial"/>
                <a:cs typeface="Arial"/>
              </a:rPr>
              <a:t> </a:t>
            </a:r>
            <a:r>
              <a:rPr sz="1998" dirty="0">
                <a:latin typeface="Arial"/>
                <a:cs typeface="Arial"/>
              </a:rPr>
              <a:t>AbstractFactory</a:t>
            </a:r>
            <a:r>
              <a:rPr sz="1998" spc="-53" dirty="0">
                <a:latin typeface="Arial"/>
                <a:cs typeface="Arial"/>
              </a:rPr>
              <a:t> </a:t>
            </a:r>
            <a:r>
              <a:rPr sz="1998" spc="-33" dirty="0">
                <a:latin typeface="Arial"/>
                <a:cs typeface="Arial"/>
              </a:rPr>
              <a:t>and </a:t>
            </a:r>
            <a:r>
              <a:rPr sz="1998" spc="-13" dirty="0">
                <a:latin typeface="Arial"/>
                <a:cs typeface="Arial"/>
              </a:rPr>
              <a:t>AbstractProduct</a:t>
            </a:r>
            <a:endParaRPr sz="1998" dirty="0">
              <a:latin typeface="Arial"/>
              <a:cs typeface="Arial"/>
            </a:endParaRPr>
          </a:p>
        </p:txBody>
      </p:sp>
      <p:sp>
        <p:nvSpPr>
          <p:cNvPr id="2" name="object 2"/>
          <p:cNvSpPr txBox="1">
            <a:spLocks noGrp="1"/>
          </p:cNvSpPr>
          <p:nvPr>
            <p:ph type="title"/>
          </p:nvPr>
        </p:nvSpPr>
        <p:spPr>
          <a:xfrm>
            <a:off x="920653" y="288494"/>
            <a:ext cx="8625215" cy="632630"/>
          </a:xfrm>
          <a:prstGeom prst="rect">
            <a:avLst/>
          </a:prstGeom>
        </p:spPr>
        <p:txBody>
          <a:bodyPr vert="horz" wrap="square" lIns="0" tIns="16912" rIns="0" bIns="0" rtlCol="0" anchor="t">
            <a:spAutoFit/>
          </a:bodyPr>
          <a:lstStyle/>
          <a:p>
            <a:pPr marL="16913">
              <a:spcBef>
                <a:spcPts val="133"/>
              </a:spcBef>
            </a:pPr>
            <a:r>
              <a:rPr dirty="0"/>
              <a:t>Abstract</a:t>
            </a:r>
            <a:r>
              <a:rPr spc="353" dirty="0"/>
              <a:t> </a:t>
            </a:r>
            <a:r>
              <a:rPr spc="-13" dirty="0"/>
              <a:t>Factory</a:t>
            </a:r>
          </a:p>
        </p:txBody>
      </p:sp>
      <p:sp>
        <p:nvSpPr>
          <p:cNvPr id="3" name="object 3"/>
          <p:cNvSpPr txBox="1"/>
          <p:nvPr/>
        </p:nvSpPr>
        <p:spPr>
          <a:xfrm>
            <a:off x="920653" y="1730536"/>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5" name="object 5"/>
          <p:cNvSpPr txBox="1"/>
          <p:nvPr/>
        </p:nvSpPr>
        <p:spPr>
          <a:xfrm>
            <a:off x="920653" y="2406966"/>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6" name="object 6"/>
          <p:cNvSpPr txBox="1"/>
          <p:nvPr/>
        </p:nvSpPr>
        <p:spPr>
          <a:xfrm>
            <a:off x="920653" y="3084850"/>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7" name="object 7"/>
          <p:cNvSpPr txBox="1"/>
          <p:nvPr/>
        </p:nvSpPr>
        <p:spPr>
          <a:xfrm>
            <a:off x="920653" y="4067650"/>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8" name="object 8"/>
          <p:cNvSpPr txBox="1"/>
          <p:nvPr/>
        </p:nvSpPr>
        <p:spPr>
          <a:xfrm>
            <a:off x="920653" y="5048505"/>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pic>
        <p:nvPicPr>
          <p:cNvPr id="9" name="object 9"/>
          <p:cNvPicPr/>
          <p:nvPr/>
        </p:nvPicPr>
        <p:blipFill>
          <a:blip r:embed="rId2" cstate="print"/>
          <a:stretch>
            <a:fillRect/>
          </a:stretch>
        </p:blipFill>
        <p:spPr>
          <a:xfrm>
            <a:off x="5314559" y="1533640"/>
            <a:ext cx="6678153" cy="4173722"/>
          </a:xfrm>
          <a:prstGeom prst="rect">
            <a:avLst/>
          </a:prstGeom>
        </p:spPr>
      </p:pic>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48</a:t>
            </a:fld>
            <a:endParaRPr spc="-33"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0653" y="17210"/>
            <a:ext cx="7194558" cy="935860"/>
          </a:xfrm>
          <a:prstGeom prst="rect">
            <a:avLst/>
          </a:prstGeom>
        </p:spPr>
        <p:txBody>
          <a:bodyPr vert="horz" wrap="square" lIns="0" tIns="74448" rIns="0" bIns="0" rtlCol="0" anchor="t">
            <a:spAutoFit/>
          </a:bodyPr>
          <a:lstStyle/>
          <a:p>
            <a:pPr marL="16913">
              <a:spcBef>
                <a:spcPts val="133"/>
              </a:spcBef>
            </a:pPr>
            <a:r>
              <a:rPr dirty="0"/>
              <a:t>Abstract</a:t>
            </a:r>
            <a:r>
              <a:rPr spc="353" dirty="0"/>
              <a:t> </a:t>
            </a:r>
            <a:r>
              <a:rPr spc="-13" dirty="0"/>
              <a:t>Factory</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262412"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Example:</a:t>
            </a:r>
            <a:r>
              <a:rPr sz="2397" spc="-40" dirty="0">
                <a:latin typeface="Arial"/>
                <a:cs typeface="Arial"/>
              </a:rPr>
              <a:t> </a:t>
            </a:r>
            <a:r>
              <a:rPr sz="2397" dirty="0">
                <a:latin typeface="Arial"/>
                <a:cs typeface="Arial"/>
              </a:rPr>
              <a:t>a</a:t>
            </a:r>
            <a:r>
              <a:rPr sz="2397" spc="-20" dirty="0">
                <a:latin typeface="Arial"/>
                <a:cs typeface="Arial"/>
              </a:rPr>
              <a:t> </a:t>
            </a:r>
            <a:r>
              <a:rPr sz="2397" dirty="0">
                <a:latin typeface="Arial"/>
                <a:cs typeface="Arial"/>
              </a:rPr>
              <a:t>UI</a:t>
            </a:r>
            <a:r>
              <a:rPr sz="2397" spc="-20" dirty="0">
                <a:latin typeface="Arial"/>
                <a:cs typeface="Arial"/>
              </a:rPr>
              <a:t> </a:t>
            </a:r>
            <a:r>
              <a:rPr sz="2397" dirty="0">
                <a:latin typeface="Arial"/>
                <a:cs typeface="Arial"/>
              </a:rPr>
              <a:t>toolkit</a:t>
            </a:r>
            <a:r>
              <a:rPr sz="2397" spc="-33" dirty="0">
                <a:latin typeface="Arial"/>
                <a:cs typeface="Arial"/>
              </a:rPr>
              <a:t> for </a:t>
            </a:r>
            <a:r>
              <a:rPr sz="2397" dirty="0">
                <a:latin typeface="Arial"/>
                <a:cs typeface="Arial"/>
              </a:rPr>
              <a:t>different</a:t>
            </a:r>
            <a:r>
              <a:rPr sz="2397" spc="-107" dirty="0">
                <a:latin typeface="Arial"/>
                <a:cs typeface="Arial"/>
              </a:rPr>
              <a:t> </a:t>
            </a:r>
            <a:r>
              <a:rPr sz="2397" spc="-13" dirty="0">
                <a:latin typeface="Arial"/>
                <a:cs typeface="Arial"/>
              </a:rPr>
              <a:t>operating systems</a:t>
            </a:r>
            <a:endParaRPr sz="2397">
              <a:latin typeface="Arial"/>
              <a:cs typeface="Arial"/>
            </a:endParaRPr>
          </a:p>
        </p:txBody>
      </p:sp>
      <p:pic>
        <p:nvPicPr>
          <p:cNvPr id="5" name="object 5"/>
          <p:cNvPicPr/>
          <p:nvPr/>
        </p:nvPicPr>
        <p:blipFill>
          <a:blip r:embed="rId2" cstate="print"/>
          <a:stretch>
            <a:fillRect/>
          </a:stretch>
        </p:blipFill>
        <p:spPr>
          <a:xfrm>
            <a:off x="4485190" y="953070"/>
            <a:ext cx="7507539" cy="5278766"/>
          </a:xfrm>
          <a:prstGeom prst="rect">
            <a:avLst/>
          </a:prstGeom>
        </p:spPr>
      </p:pic>
      <p:sp>
        <p:nvSpPr>
          <p:cNvPr id="6" name="object 6"/>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49</a:t>
            </a:fld>
            <a:endParaRPr spc="-3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D018F-8E2A-EA8E-EF0B-E29E65015AC3}"/>
              </a:ext>
            </a:extLst>
          </p:cNvPr>
          <p:cNvSpPr>
            <a:spLocks noGrp="1"/>
          </p:cNvSpPr>
          <p:nvPr>
            <p:ph type="title"/>
          </p:nvPr>
        </p:nvSpPr>
        <p:spPr>
          <a:xfrm>
            <a:off x="5496821" y="1371600"/>
            <a:ext cx="6034187" cy="1097280"/>
          </a:xfrm>
        </p:spPr>
        <p:txBody>
          <a:bodyPr>
            <a:normAutofit/>
          </a:bodyPr>
          <a:lstStyle/>
          <a:p>
            <a:r>
              <a:rPr lang="en-US" dirty="0"/>
              <a:t>Design Patterns</a:t>
            </a:r>
          </a:p>
        </p:txBody>
      </p:sp>
      <p:pic>
        <p:nvPicPr>
          <p:cNvPr id="5" name="Picture 4" descr="A network formed by white dots">
            <a:extLst>
              <a:ext uri="{FF2B5EF4-FFF2-40B4-BE49-F238E27FC236}">
                <a16:creationId xmlns:a16="http://schemas.microsoft.com/office/drawing/2014/main" id="{54BBC6B2-6973-8743-EACF-5F61C7DC9CDC}"/>
              </a:ext>
            </a:extLst>
          </p:cNvPr>
          <p:cNvPicPr>
            <a:picLocks noChangeAspect="1"/>
          </p:cNvPicPr>
          <p:nvPr/>
        </p:nvPicPr>
        <p:blipFill rotWithShape="1">
          <a:blip r:embed="rId2"/>
          <a:srcRect l="45457" r="-1" b="-1"/>
          <a:stretch/>
        </p:blipFill>
        <p:spPr>
          <a:xfrm>
            <a:off x="20" y="10"/>
            <a:ext cx="4857871" cy="6857990"/>
          </a:xfrm>
          <a:prstGeom prst="rect">
            <a:avLst/>
          </a:prstGeom>
        </p:spPr>
      </p:pic>
      <p:cxnSp>
        <p:nvCxnSpPr>
          <p:cNvPr id="23" name="Straight Connector 22">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1ACE0E-DA5F-1C91-0383-140BD2A67922}"/>
              </a:ext>
            </a:extLst>
          </p:cNvPr>
          <p:cNvSpPr>
            <a:spLocks noGrp="1"/>
          </p:cNvSpPr>
          <p:nvPr>
            <p:ph idx="1"/>
          </p:nvPr>
        </p:nvSpPr>
        <p:spPr>
          <a:xfrm>
            <a:off x="5496821" y="2633236"/>
            <a:ext cx="6034187" cy="3664687"/>
          </a:xfrm>
        </p:spPr>
        <p:txBody>
          <a:bodyPr>
            <a:normAutofit/>
          </a:bodyPr>
          <a:lstStyle/>
          <a:p>
            <a:pPr marL="0" indent="0">
              <a:lnSpc>
                <a:spcPct val="110000"/>
              </a:lnSpc>
              <a:buNone/>
            </a:pPr>
            <a:r>
              <a:rPr lang="en-US" sz="1900" b="1" dirty="0"/>
              <a:t>Concerned With:</a:t>
            </a:r>
          </a:p>
          <a:p>
            <a:pPr>
              <a:lnSpc>
                <a:spcPct val="110000"/>
              </a:lnSpc>
            </a:pPr>
            <a:r>
              <a:rPr lang="en-US" sz="1900" dirty="0"/>
              <a:t>Application &amp; System Design</a:t>
            </a:r>
          </a:p>
          <a:p>
            <a:pPr>
              <a:lnSpc>
                <a:spcPct val="110000"/>
              </a:lnSpc>
            </a:pPr>
            <a:r>
              <a:rPr lang="en-US" sz="1900" dirty="0"/>
              <a:t>Abstractions on top of code</a:t>
            </a:r>
          </a:p>
          <a:p>
            <a:pPr>
              <a:lnSpc>
                <a:spcPct val="110000"/>
              </a:lnSpc>
            </a:pPr>
            <a:r>
              <a:rPr lang="en-US" sz="1900" dirty="0"/>
              <a:t>Relationships between classes &amp; other collaborators</a:t>
            </a:r>
          </a:p>
          <a:p>
            <a:pPr>
              <a:lnSpc>
                <a:spcPct val="110000"/>
              </a:lnSpc>
            </a:pPr>
            <a:r>
              <a:rPr lang="en-US" sz="1900" dirty="0"/>
              <a:t>Problems that have already been solved</a:t>
            </a:r>
          </a:p>
          <a:p>
            <a:pPr marL="0" indent="0">
              <a:lnSpc>
                <a:spcPct val="110000"/>
              </a:lnSpc>
              <a:buNone/>
            </a:pPr>
            <a:r>
              <a:rPr lang="en-US" sz="1900" b="1" dirty="0"/>
              <a:t>NOT concerned with:</a:t>
            </a:r>
          </a:p>
          <a:p>
            <a:pPr>
              <a:lnSpc>
                <a:spcPct val="110000"/>
              </a:lnSpc>
            </a:pPr>
            <a:r>
              <a:rPr lang="en-US" sz="1900" dirty="0"/>
              <a:t>Algorithms</a:t>
            </a:r>
          </a:p>
          <a:p>
            <a:pPr>
              <a:lnSpc>
                <a:spcPct val="110000"/>
              </a:lnSpc>
            </a:pPr>
            <a:r>
              <a:rPr lang="en-US" sz="1900" dirty="0"/>
              <a:t>Specific implementations or classes</a:t>
            </a:r>
          </a:p>
        </p:txBody>
      </p:sp>
    </p:spTree>
    <p:extLst>
      <p:ext uri="{BB962C8B-B14F-4D97-AF65-F5344CB8AC3E}">
        <p14:creationId xmlns:p14="http://schemas.microsoft.com/office/powerpoint/2010/main" val="37834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heckerboard(across)">
                                      <p:cBhvr>
                                        <p:cTn id="7" dur="500"/>
                                        <p:tgtEl>
                                          <p:spTgt spid="3">
                                            <p:txEl>
                                              <p:pRg st="5" end="5"/>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checkerboard(across)">
                                      <p:cBhvr>
                                        <p:cTn id="10" dur="500"/>
                                        <p:tgtEl>
                                          <p:spTgt spid="3">
                                            <p:txEl>
                                              <p:pRg st="6" end="6"/>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checkerboard(across)">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1371600"/>
            <a:ext cx="5852160" cy="1097280"/>
          </a:xfrm>
          <a:prstGeom prst="rect">
            <a:avLst/>
          </a:prstGeom>
        </p:spPr>
        <p:txBody>
          <a:bodyPr vert="horz" lIns="91440" tIns="45720" rIns="91440" bIns="45720" rtlCol="0" anchor="t">
            <a:normAutofit/>
          </a:bodyPr>
          <a:lstStyle/>
          <a:p>
            <a:pPr marL="16913"/>
            <a:r>
              <a:rPr lang="en-US" kern="1200" dirty="0">
                <a:solidFill>
                  <a:schemeClr val="tx1"/>
                </a:solidFill>
                <a:latin typeface="+mj-lt"/>
                <a:ea typeface="+mj-ea"/>
                <a:cs typeface="+mj-cs"/>
              </a:rPr>
              <a:t>Abstract</a:t>
            </a:r>
            <a:r>
              <a:rPr lang="en-US" kern="1200" spc="353" dirty="0">
                <a:solidFill>
                  <a:schemeClr val="tx1"/>
                </a:solidFill>
                <a:latin typeface="+mj-lt"/>
                <a:ea typeface="+mj-ea"/>
                <a:cs typeface="+mj-cs"/>
              </a:rPr>
              <a:t> </a:t>
            </a:r>
            <a:r>
              <a:rPr lang="en-US" kern="1200" spc="-13" dirty="0">
                <a:solidFill>
                  <a:schemeClr val="tx1"/>
                </a:solidFill>
                <a:latin typeface="+mj-lt"/>
                <a:ea typeface="+mj-ea"/>
                <a:cs typeface="+mj-cs"/>
              </a:rPr>
              <a:t>Factory</a:t>
            </a:r>
          </a:p>
        </p:txBody>
      </p:sp>
      <p:cxnSp>
        <p:nvCxnSpPr>
          <p:cNvPr id="13" name="Straight Connector 1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640080" y="2633236"/>
            <a:ext cx="5852160" cy="3664685"/>
          </a:xfrm>
          <a:prstGeom prst="rect">
            <a:avLst/>
          </a:prstGeom>
        </p:spPr>
        <p:txBody>
          <a:bodyPr vert="horz" lIns="91440" tIns="45720" rIns="91440" bIns="45720" rtlCol="0">
            <a:normAutofit/>
          </a:bodyPr>
          <a:lstStyle/>
          <a:p>
            <a:pPr marL="16913">
              <a:lnSpc>
                <a:spcPct val="110000"/>
              </a:lnSpc>
              <a:spcBef>
                <a:spcPts val="133"/>
              </a:spcBef>
              <a:buSzPct val="87000"/>
            </a:pPr>
            <a:r>
              <a:rPr lang="en-US" dirty="0"/>
              <a:t>Use</a:t>
            </a:r>
            <a:r>
              <a:rPr lang="en-US" spc="-47" dirty="0"/>
              <a:t> </a:t>
            </a:r>
            <a:r>
              <a:rPr lang="en-US" dirty="0"/>
              <a:t>abstract</a:t>
            </a:r>
            <a:r>
              <a:rPr lang="en-US" spc="-20" dirty="0"/>
              <a:t> </a:t>
            </a:r>
            <a:r>
              <a:rPr lang="en-US" dirty="0"/>
              <a:t>factory</a:t>
            </a:r>
            <a:r>
              <a:rPr lang="en-US" spc="-27" dirty="0"/>
              <a:t> </a:t>
            </a:r>
            <a:r>
              <a:rPr lang="en-US" spc="-13" dirty="0"/>
              <a:t>when:</a:t>
            </a:r>
          </a:p>
          <a:p>
            <a:pPr marL="359813" indent="-342900">
              <a:lnSpc>
                <a:spcPct val="110000"/>
              </a:lnSpc>
              <a:spcBef>
                <a:spcPts val="133"/>
              </a:spcBef>
              <a:buSzPct val="87000"/>
              <a:buFont typeface="Arial" panose="020B0604020202020204" pitchFamily="34" charset="0"/>
              <a:buChar char="•"/>
            </a:pPr>
            <a:r>
              <a:rPr lang="en-US" dirty="0"/>
              <a:t>a</a:t>
            </a:r>
            <a:r>
              <a:rPr lang="en-US" spc="-40" dirty="0"/>
              <a:t> </a:t>
            </a:r>
            <a:r>
              <a:rPr lang="en-US" dirty="0"/>
              <a:t>system</a:t>
            </a:r>
            <a:r>
              <a:rPr lang="en-US" spc="-25" dirty="0"/>
              <a:t> </a:t>
            </a:r>
            <a:r>
              <a:rPr lang="en-US" dirty="0"/>
              <a:t>should</a:t>
            </a:r>
            <a:r>
              <a:rPr lang="en-US" spc="-35" dirty="0"/>
              <a:t> </a:t>
            </a:r>
            <a:r>
              <a:rPr lang="en-US" dirty="0"/>
              <a:t>be</a:t>
            </a:r>
            <a:r>
              <a:rPr lang="en-US" spc="-35" dirty="0"/>
              <a:t> </a:t>
            </a:r>
            <a:r>
              <a:rPr lang="en-US" dirty="0"/>
              <a:t>independent</a:t>
            </a:r>
            <a:r>
              <a:rPr lang="en-US" spc="-40" dirty="0"/>
              <a:t> </a:t>
            </a:r>
            <a:r>
              <a:rPr lang="en-US" dirty="0"/>
              <a:t>of</a:t>
            </a:r>
            <a:r>
              <a:rPr lang="en-US" spc="-25" dirty="0"/>
              <a:t> </a:t>
            </a:r>
            <a:r>
              <a:rPr lang="en-US" dirty="0"/>
              <a:t>how</a:t>
            </a:r>
            <a:r>
              <a:rPr lang="en-US" spc="-40" dirty="0"/>
              <a:t> </a:t>
            </a:r>
            <a:r>
              <a:rPr lang="en-US" dirty="0"/>
              <a:t>its</a:t>
            </a:r>
            <a:r>
              <a:rPr lang="en-US" spc="-30" dirty="0"/>
              <a:t> </a:t>
            </a:r>
            <a:r>
              <a:rPr lang="en-US" dirty="0"/>
              <a:t>products</a:t>
            </a:r>
            <a:r>
              <a:rPr lang="en-US" spc="-30" dirty="0"/>
              <a:t> </a:t>
            </a:r>
            <a:r>
              <a:rPr lang="en-US" dirty="0"/>
              <a:t>are</a:t>
            </a:r>
            <a:r>
              <a:rPr lang="en-US" spc="-45" dirty="0"/>
              <a:t> </a:t>
            </a:r>
            <a:r>
              <a:rPr lang="en-US" dirty="0"/>
              <a:t>created,</a:t>
            </a:r>
            <a:r>
              <a:rPr lang="en-US" spc="-25" dirty="0"/>
              <a:t> </a:t>
            </a:r>
            <a:r>
              <a:rPr lang="en-US" spc="-10" dirty="0"/>
              <a:t>composed, </a:t>
            </a:r>
            <a:r>
              <a:rPr lang="en-US" dirty="0"/>
              <a:t>and</a:t>
            </a:r>
            <a:r>
              <a:rPr lang="en-US" spc="-15" dirty="0"/>
              <a:t> </a:t>
            </a:r>
            <a:r>
              <a:rPr lang="en-US" spc="-10" dirty="0"/>
              <a:t>represented</a:t>
            </a:r>
          </a:p>
          <a:p>
            <a:pPr marL="355600" indent="-342900">
              <a:lnSpc>
                <a:spcPct val="110000"/>
              </a:lnSpc>
              <a:spcBef>
                <a:spcPts val="420"/>
              </a:spcBef>
              <a:buSzPct val="87000"/>
              <a:buFont typeface="Arial" panose="020B0604020202020204" pitchFamily="34" charset="0"/>
              <a:buChar char="•"/>
            </a:pPr>
            <a:r>
              <a:rPr lang="en-US" dirty="0"/>
              <a:t>a</a:t>
            </a:r>
            <a:r>
              <a:rPr lang="en-US" spc="-35" dirty="0"/>
              <a:t> </a:t>
            </a:r>
            <a:r>
              <a:rPr lang="en-US" dirty="0"/>
              <a:t>system</a:t>
            </a:r>
            <a:r>
              <a:rPr lang="en-US" spc="-25" dirty="0"/>
              <a:t> </a:t>
            </a:r>
            <a:r>
              <a:rPr lang="en-US" dirty="0"/>
              <a:t>should</a:t>
            </a:r>
            <a:r>
              <a:rPr lang="en-US" spc="-35" dirty="0"/>
              <a:t> </a:t>
            </a:r>
            <a:r>
              <a:rPr lang="en-US" dirty="0"/>
              <a:t>be</a:t>
            </a:r>
            <a:r>
              <a:rPr lang="en-US" spc="-35" dirty="0"/>
              <a:t> </a:t>
            </a:r>
            <a:r>
              <a:rPr lang="en-US" dirty="0"/>
              <a:t>configured</a:t>
            </a:r>
            <a:r>
              <a:rPr lang="en-US" spc="-35" dirty="0"/>
              <a:t> </a:t>
            </a:r>
            <a:r>
              <a:rPr lang="en-US" dirty="0"/>
              <a:t>with</a:t>
            </a:r>
            <a:r>
              <a:rPr lang="en-US" spc="-35" dirty="0"/>
              <a:t> </a:t>
            </a:r>
            <a:r>
              <a:rPr lang="en-US" dirty="0"/>
              <a:t>one</a:t>
            </a:r>
            <a:r>
              <a:rPr lang="en-US" spc="-30" dirty="0"/>
              <a:t> </a:t>
            </a:r>
            <a:r>
              <a:rPr lang="en-US" dirty="0"/>
              <a:t>of</a:t>
            </a:r>
            <a:r>
              <a:rPr lang="en-US" spc="-25" dirty="0"/>
              <a:t> </a:t>
            </a:r>
            <a:r>
              <a:rPr lang="en-US" dirty="0"/>
              <a:t>multiple</a:t>
            </a:r>
            <a:r>
              <a:rPr lang="en-US" spc="-35" dirty="0"/>
              <a:t> </a:t>
            </a:r>
            <a:r>
              <a:rPr lang="en-US" dirty="0"/>
              <a:t>families</a:t>
            </a:r>
            <a:r>
              <a:rPr lang="en-US" spc="-35" dirty="0"/>
              <a:t> </a:t>
            </a:r>
            <a:r>
              <a:rPr lang="en-US" dirty="0"/>
              <a:t>of</a:t>
            </a:r>
            <a:r>
              <a:rPr lang="en-US" spc="-25" dirty="0"/>
              <a:t> </a:t>
            </a:r>
            <a:r>
              <a:rPr lang="en-US" spc="-10" dirty="0"/>
              <a:t>products</a:t>
            </a:r>
          </a:p>
          <a:p>
            <a:pPr marL="355600" marR="130810" indent="-342900">
              <a:lnSpc>
                <a:spcPct val="110000"/>
              </a:lnSpc>
              <a:spcBef>
                <a:spcPts val="405"/>
              </a:spcBef>
              <a:buSzPct val="87000"/>
              <a:buFont typeface="Arial" panose="020B0604020202020204" pitchFamily="34" charset="0"/>
              <a:buChar char="•"/>
            </a:pPr>
            <a:r>
              <a:rPr lang="en-US" dirty="0"/>
              <a:t>a</a:t>
            </a:r>
            <a:r>
              <a:rPr lang="en-US" spc="-30" dirty="0"/>
              <a:t> </a:t>
            </a:r>
            <a:r>
              <a:rPr lang="en-US" dirty="0"/>
              <a:t>family</a:t>
            </a:r>
            <a:r>
              <a:rPr lang="en-US" spc="-35" dirty="0"/>
              <a:t> </a:t>
            </a:r>
            <a:r>
              <a:rPr lang="en-US" dirty="0"/>
              <a:t>of</a:t>
            </a:r>
            <a:r>
              <a:rPr lang="en-US" spc="-25" dirty="0"/>
              <a:t> </a:t>
            </a:r>
            <a:r>
              <a:rPr lang="en-US" dirty="0"/>
              <a:t>related</a:t>
            </a:r>
            <a:r>
              <a:rPr lang="en-US" spc="-30" dirty="0"/>
              <a:t> </a:t>
            </a:r>
            <a:r>
              <a:rPr lang="en-US" dirty="0"/>
              <a:t>product</a:t>
            </a:r>
            <a:r>
              <a:rPr lang="en-US" spc="-30" dirty="0"/>
              <a:t> </a:t>
            </a:r>
            <a:r>
              <a:rPr lang="en-US" dirty="0"/>
              <a:t>objects</a:t>
            </a:r>
            <a:r>
              <a:rPr lang="en-US" spc="-15" dirty="0"/>
              <a:t> </a:t>
            </a:r>
            <a:r>
              <a:rPr lang="en-US" dirty="0"/>
              <a:t>is</a:t>
            </a:r>
            <a:r>
              <a:rPr lang="en-US" spc="-20" dirty="0"/>
              <a:t> </a:t>
            </a:r>
            <a:r>
              <a:rPr lang="en-US" dirty="0"/>
              <a:t>designed</a:t>
            </a:r>
            <a:r>
              <a:rPr lang="en-US" spc="-30" dirty="0"/>
              <a:t> </a:t>
            </a:r>
            <a:r>
              <a:rPr lang="en-US" dirty="0"/>
              <a:t>to</a:t>
            </a:r>
            <a:r>
              <a:rPr lang="en-US" spc="-35" dirty="0"/>
              <a:t> </a:t>
            </a:r>
            <a:r>
              <a:rPr lang="en-US" dirty="0"/>
              <a:t>be</a:t>
            </a:r>
            <a:r>
              <a:rPr lang="en-US" spc="-30" dirty="0"/>
              <a:t> </a:t>
            </a:r>
            <a:r>
              <a:rPr lang="en-US" dirty="0"/>
              <a:t>used</a:t>
            </a:r>
            <a:r>
              <a:rPr lang="en-US" spc="-25" dirty="0"/>
              <a:t> </a:t>
            </a:r>
            <a:r>
              <a:rPr lang="en-US" spc="-10" dirty="0"/>
              <a:t>together,</a:t>
            </a:r>
            <a:r>
              <a:rPr lang="en-US" spc="-30" dirty="0"/>
              <a:t> </a:t>
            </a:r>
            <a:r>
              <a:rPr lang="en-US" dirty="0"/>
              <a:t>and</a:t>
            </a:r>
            <a:r>
              <a:rPr lang="en-US" spc="-30" dirty="0"/>
              <a:t> </a:t>
            </a:r>
            <a:r>
              <a:rPr lang="en-US" spc="-25" dirty="0"/>
              <a:t>you </a:t>
            </a:r>
            <a:r>
              <a:rPr lang="en-US" dirty="0"/>
              <a:t>need</a:t>
            </a:r>
            <a:r>
              <a:rPr lang="en-US" spc="-25" dirty="0"/>
              <a:t> </a:t>
            </a:r>
            <a:r>
              <a:rPr lang="en-US" dirty="0"/>
              <a:t>to</a:t>
            </a:r>
            <a:r>
              <a:rPr lang="en-US" spc="-25" dirty="0"/>
              <a:t> </a:t>
            </a:r>
            <a:r>
              <a:rPr lang="en-US" dirty="0"/>
              <a:t>enforce</a:t>
            </a:r>
            <a:r>
              <a:rPr lang="en-US" spc="-25" dirty="0"/>
              <a:t> </a:t>
            </a:r>
            <a:r>
              <a:rPr lang="en-US" dirty="0"/>
              <a:t>this</a:t>
            </a:r>
            <a:r>
              <a:rPr lang="en-US" spc="-15" dirty="0"/>
              <a:t> </a:t>
            </a:r>
            <a:r>
              <a:rPr lang="en-US" spc="-10" dirty="0"/>
              <a:t>constraint</a:t>
            </a:r>
          </a:p>
          <a:p>
            <a:pPr marL="355600" marR="247650" indent="-342900">
              <a:lnSpc>
                <a:spcPct val="110000"/>
              </a:lnSpc>
              <a:spcBef>
                <a:spcPts val="425"/>
              </a:spcBef>
              <a:buSzPct val="87000"/>
              <a:buFont typeface="Arial" panose="020B0604020202020204" pitchFamily="34" charset="0"/>
              <a:buChar char="•"/>
            </a:pPr>
            <a:r>
              <a:rPr lang="en-US" dirty="0"/>
              <a:t>you</a:t>
            </a:r>
            <a:r>
              <a:rPr lang="en-US" spc="-30" dirty="0"/>
              <a:t> </a:t>
            </a:r>
            <a:r>
              <a:rPr lang="en-US" dirty="0"/>
              <a:t>want</a:t>
            </a:r>
            <a:r>
              <a:rPr lang="en-US" spc="-15" dirty="0"/>
              <a:t> </a:t>
            </a:r>
            <a:r>
              <a:rPr lang="en-US" dirty="0"/>
              <a:t>to</a:t>
            </a:r>
            <a:r>
              <a:rPr lang="en-US" spc="-30" dirty="0"/>
              <a:t> </a:t>
            </a:r>
            <a:r>
              <a:rPr lang="en-US" dirty="0"/>
              <a:t>provide</a:t>
            </a:r>
            <a:r>
              <a:rPr lang="en-US" spc="-25" dirty="0"/>
              <a:t> </a:t>
            </a:r>
            <a:r>
              <a:rPr lang="en-US" dirty="0"/>
              <a:t>a</a:t>
            </a:r>
            <a:r>
              <a:rPr lang="en-US" spc="-40" dirty="0"/>
              <a:t> </a:t>
            </a:r>
            <a:r>
              <a:rPr lang="en-US" dirty="0"/>
              <a:t>class</a:t>
            </a:r>
            <a:r>
              <a:rPr lang="en-US" spc="-25" dirty="0"/>
              <a:t> </a:t>
            </a:r>
            <a:r>
              <a:rPr lang="en-US" dirty="0"/>
              <a:t>library</a:t>
            </a:r>
            <a:r>
              <a:rPr lang="en-US" spc="-30" dirty="0"/>
              <a:t> </a:t>
            </a:r>
            <a:r>
              <a:rPr lang="en-US" dirty="0"/>
              <a:t>of</a:t>
            </a:r>
            <a:r>
              <a:rPr lang="en-US" spc="-15" dirty="0"/>
              <a:t> </a:t>
            </a:r>
            <a:r>
              <a:rPr lang="en-US" dirty="0"/>
              <a:t>products,</a:t>
            </a:r>
            <a:r>
              <a:rPr lang="en-US" spc="-20" dirty="0"/>
              <a:t> </a:t>
            </a:r>
            <a:r>
              <a:rPr lang="en-US" dirty="0"/>
              <a:t>and</a:t>
            </a:r>
            <a:r>
              <a:rPr lang="en-US" spc="-25" dirty="0"/>
              <a:t> </a:t>
            </a:r>
            <a:r>
              <a:rPr lang="en-US" dirty="0"/>
              <a:t>you</a:t>
            </a:r>
            <a:r>
              <a:rPr lang="en-US" spc="-40" dirty="0"/>
              <a:t> </a:t>
            </a:r>
            <a:r>
              <a:rPr lang="en-US" dirty="0"/>
              <a:t>want</a:t>
            </a:r>
            <a:r>
              <a:rPr lang="en-US" spc="-15" dirty="0"/>
              <a:t> </a:t>
            </a:r>
            <a:r>
              <a:rPr lang="en-US" dirty="0"/>
              <a:t>to</a:t>
            </a:r>
            <a:r>
              <a:rPr lang="en-US" spc="-30" dirty="0"/>
              <a:t> </a:t>
            </a:r>
            <a:r>
              <a:rPr lang="en-US" dirty="0"/>
              <a:t>reveal</a:t>
            </a:r>
            <a:r>
              <a:rPr lang="en-US" spc="-15" dirty="0"/>
              <a:t> </a:t>
            </a:r>
            <a:r>
              <a:rPr lang="en-US" spc="-20" dirty="0"/>
              <a:t>just </a:t>
            </a:r>
            <a:r>
              <a:rPr lang="en-US" dirty="0"/>
              <a:t>their</a:t>
            </a:r>
            <a:r>
              <a:rPr lang="en-US" spc="-40" dirty="0"/>
              <a:t> </a:t>
            </a:r>
            <a:r>
              <a:rPr lang="en-US" dirty="0"/>
              <a:t>interfaces,</a:t>
            </a:r>
            <a:r>
              <a:rPr lang="en-US" spc="-25" dirty="0"/>
              <a:t> </a:t>
            </a:r>
            <a:r>
              <a:rPr lang="en-US" dirty="0"/>
              <a:t>not</a:t>
            </a:r>
            <a:r>
              <a:rPr lang="en-US" spc="-25" dirty="0"/>
              <a:t> </a:t>
            </a:r>
            <a:r>
              <a:rPr lang="en-US" dirty="0"/>
              <a:t>their</a:t>
            </a:r>
            <a:r>
              <a:rPr lang="en-US" spc="-35" dirty="0"/>
              <a:t> </a:t>
            </a:r>
            <a:r>
              <a:rPr lang="en-US" spc="-10" dirty="0"/>
              <a:t>implementations</a:t>
            </a:r>
          </a:p>
          <a:p>
            <a:pPr marL="16913">
              <a:lnSpc>
                <a:spcPct val="110000"/>
              </a:lnSpc>
              <a:spcBef>
                <a:spcPts val="133"/>
              </a:spcBef>
              <a:buSzPct val="87000"/>
              <a:buFont typeface="Arial" panose="020B0604020202020204" pitchFamily="34" charset="0"/>
              <a:buChar char="•"/>
            </a:pPr>
            <a:endParaRPr lang="en-US" dirty="0"/>
          </a:p>
        </p:txBody>
      </p:sp>
      <p:pic>
        <p:nvPicPr>
          <p:cNvPr id="15" name="Picture 14" descr="Electronic circuit board">
            <a:extLst>
              <a:ext uri="{FF2B5EF4-FFF2-40B4-BE49-F238E27FC236}">
                <a16:creationId xmlns:a16="http://schemas.microsoft.com/office/drawing/2014/main" id="{50B8B12A-2E85-FEFD-83FC-059AE12EA2D0}"/>
              </a:ext>
            </a:extLst>
          </p:cNvPr>
          <p:cNvPicPr>
            <a:picLocks noChangeAspect="1"/>
          </p:cNvPicPr>
          <p:nvPr/>
        </p:nvPicPr>
        <p:blipFill rotWithShape="1">
          <a:blip r:embed="rId2"/>
          <a:srcRect l="42330" r="10499" b="-1"/>
          <a:stretch/>
        </p:blipFill>
        <p:spPr>
          <a:xfrm>
            <a:off x="7345680" y="10"/>
            <a:ext cx="4846320" cy="68579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291962"/>
            <a:ext cx="11271347" cy="632630"/>
          </a:xfrm>
          <a:prstGeom prst="rect">
            <a:avLst/>
          </a:prstGeom>
        </p:spPr>
        <p:txBody>
          <a:bodyPr vert="horz" wrap="square" lIns="0" tIns="16912" rIns="0" bIns="0" rtlCol="0" anchor="t">
            <a:spAutoFit/>
          </a:bodyPr>
          <a:lstStyle/>
          <a:p>
            <a:pPr marL="16913">
              <a:spcBef>
                <a:spcPts val="133"/>
              </a:spcBef>
            </a:pPr>
            <a:r>
              <a:rPr dirty="0"/>
              <a:t>Abstract</a:t>
            </a:r>
            <a:r>
              <a:rPr spc="353" dirty="0"/>
              <a:t> </a:t>
            </a:r>
            <a:r>
              <a:rPr spc="-13" dirty="0"/>
              <a:t>Factory</a:t>
            </a:r>
          </a:p>
        </p:txBody>
      </p:sp>
      <p:sp>
        <p:nvSpPr>
          <p:cNvPr id="3" name="object 3"/>
          <p:cNvSpPr txBox="1"/>
          <p:nvPr/>
        </p:nvSpPr>
        <p:spPr>
          <a:xfrm>
            <a:off x="920653"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4" name="object 4"/>
          <p:cNvSpPr txBox="1"/>
          <p:nvPr/>
        </p:nvSpPr>
        <p:spPr>
          <a:xfrm>
            <a:off x="1198238" y="1652401"/>
            <a:ext cx="664658" cy="344134"/>
          </a:xfrm>
          <a:prstGeom prst="rect">
            <a:avLst/>
          </a:prstGeom>
        </p:spPr>
        <p:txBody>
          <a:bodyPr vert="horz" wrap="square" lIns="0" tIns="16067" rIns="0" bIns="0" rtlCol="0">
            <a:spAutoFit/>
          </a:bodyPr>
          <a:lstStyle/>
          <a:p>
            <a:pPr marL="16913">
              <a:spcBef>
                <a:spcPts val="127"/>
              </a:spcBef>
            </a:pPr>
            <a:r>
              <a:rPr sz="2131" spc="-13" dirty="0">
                <a:latin typeface="Arial"/>
                <a:cs typeface="Arial"/>
              </a:rPr>
              <a:t>Pros:</a:t>
            </a:r>
            <a:endParaRPr sz="2131">
              <a:latin typeface="Arial"/>
              <a:cs typeface="Arial"/>
            </a:endParaRPr>
          </a:p>
        </p:txBody>
      </p:sp>
      <p:sp>
        <p:nvSpPr>
          <p:cNvPr id="5" name="object 5"/>
          <p:cNvSpPr txBox="1"/>
          <p:nvPr/>
        </p:nvSpPr>
        <p:spPr>
          <a:xfrm>
            <a:off x="1201587" y="212939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1485886" y="2046477"/>
            <a:ext cx="10541531" cy="1795044"/>
          </a:xfrm>
          <a:prstGeom prst="rect">
            <a:avLst/>
          </a:prstGeom>
        </p:spPr>
        <p:txBody>
          <a:bodyPr vert="horz" wrap="square" lIns="0" tIns="16067" rIns="0" bIns="0" rtlCol="0">
            <a:spAutoFit/>
          </a:bodyPr>
          <a:lstStyle/>
          <a:p>
            <a:pPr marL="16913" marR="6765">
              <a:spcBef>
                <a:spcPts val="127"/>
              </a:spcBef>
            </a:pPr>
            <a:r>
              <a:rPr sz="2131" spc="-40" dirty="0">
                <a:latin typeface="Arial"/>
                <a:cs typeface="Arial"/>
              </a:rPr>
              <a:t>You</a:t>
            </a:r>
            <a:r>
              <a:rPr sz="2131" spc="-60" dirty="0">
                <a:latin typeface="Arial"/>
                <a:cs typeface="Arial"/>
              </a:rPr>
              <a:t> </a:t>
            </a:r>
            <a:r>
              <a:rPr sz="2131" dirty="0">
                <a:latin typeface="Arial"/>
                <a:cs typeface="Arial"/>
              </a:rPr>
              <a:t>can</a:t>
            </a:r>
            <a:r>
              <a:rPr sz="2131" spc="-60" dirty="0">
                <a:latin typeface="Arial"/>
                <a:cs typeface="Arial"/>
              </a:rPr>
              <a:t> </a:t>
            </a:r>
            <a:r>
              <a:rPr sz="2131" dirty="0">
                <a:latin typeface="Arial"/>
                <a:cs typeface="Arial"/>
              </a:rPr>
              <a:t>be</a:t>
            </a:r>
            <a:r>
              <a:rPr sz="2131" spc="-60" dirty="0">
                <a:latin typeface="Arial"/>
                <a:cs typeface="Arial"/>
              </a:rPr>
              <a:t> </a:t>
            </a:r>
            <a:r>
              <a:rPr sz="2131" dirty="0">
                <a:latin typeface="Arial"/>
                <a:cs typeface="Arial"/>
              </a:rPr>
              <a:t>sure</a:t>
            </a:r>
            <a:r>
              <a:rPr sz="2131" spc="-60" dirty="0">
                <a:latin typeface="Arial"/>
                <a:cs typeface="Arial"/>
              </a:rPr>
              <a:t> </a:t>
            </a:r>
            <a:r>
              <a:rPr sz="2131" dirty="0">
                <a:latin typeface="Arial"/>
                <a:cs typeface="Arial"/>
              </a:rPr>
              <a:t>that</a:t>
            </a:r>
            <a:r>
              <a:rPr sz="2131" spc="-53" dirty="0">
                <a:latin typeface="Arial"/>
                <a:cs typeface="Arial"/>
              </a:rPr>
              <a:t> </a:t>
            </a:r>
            <a:r>
              <a:rPr sz="2131" dirty="0">
                <a:latin typeface="Arial"/>
                <a:cs typeface="Arial"/>
              </a:rPr>
              <a:t>the</a:t>
            </a:r>
            <a:r>
              <a:rPr sz="2131" spc="-67" dirty="0">
                <a:latin typeface="Arial"/>
                <a:cs typeface="Arial"/>
              </a:rPr>
              <a:t> </a:t>
            </a:r>
            <a:r>
              <a:rPr sz="2131" dirty="0">
                <a:latin typeface="Arial"/>
                <a:cs typeface="Arial"/>
              </a:rPr>
              <a:t>products</a:t>
            </a:r>
            <a:r>
              <a:rPr sz="2131" spc="-47" dirty="0">
                <a:latin typeface="Arial"/>
                <a:cs typeface="Arial"/>
              </a:rPr>
              <a:t> </a:t>
            </a:r>
            <a:r>
              <a:rPr sz="2131" dirty="0">
                <a:latin typeface="Arial"/>
                <a:cs typeface="Arial"/>
              </a:rPr>
              <a:t>you’re</a:t>
            </a:r>
            <a:r>
              <a:rPr sz="2131" spc="-60" dirty="0">
                <a:latin typeface="Arial"/>
                <a:cs typeface="Arial"/>
              </a:rPr>
              <a:t> </a:t>
            </a:r>
            <a:r>
              <a:rPr sz="2131" dirty="0">
                <a:latin typeface="Arial"/>
                <a:cs typeface="Arial"/>
              </a:rPr>
              <a:t>getting</a:t>
            </a:r>
            <a:r>
              <a:rPr sz="2131" spc="-60" dirty="0">
                <a:latin typeface="Arial"/>
                <a:cs typeface="Arial"/>
              </a:rPr>
              <a:t> </a:t>
            </a:r>
            <a:r>
              <a:rPr sz="2131" dirty="0">
                <a:latin typeface="Arial"/>
                <a:cs typeface="Arial"/>
              </a:rPr>
              <a:t>from</a:t>
            </a:r>
            <a:r>
              <a:rPr sz="2131" spc="-60" dirty="0">
                <a:latin typeface="Arial"/>
                <a:cs typeface="Arial"/>
              </a:rPr>
              <a:t> </a:t>
            </a:r>
            <a:r>
              <a:rPr sz="2131" dirty="0">
                <a:latin typeface="Arial"/>
                <a:cs typeface="Arial"/>
              </a:rPr>
              <a:t>a</a:t>
            </a:r>
            <a:r>
              <a:rPr sz="2131" spc="-53" dirty="0">
                <a:latin typeface="Arial"/>
                <a:cs typeface="Arial"/>
              </a:rPr>
              <a:t> </a:t>
            </a:r>
            <a:r>
              <a:rPr sz="2131" dirty="0">
                <a:latin typeface="Arial"/>
                <a:cs typeface="Arial"/>
              </a:rPr>
              <a:t>factory</a:t>
            </a:r>
            <a:r>
              <a:rPr sz="2131" spc="-47" dirty="0">
                <a:latin typeface="Arial"/>
                <a:cs typeface="Arial"/>
              </a:rPr>
              <a:t> </a:t>
            </a:r>
            <a:r>
              <a:rPr sz="2131" dirty="0">
                <a:latin typeface="Arial"/>
                <a:cs typeface="Arial"/>
              </a:rPr>
              <a:t>are</a:t>
            </a:r>
            <a:r>
              <a:rPr sz="2131" spc="-60" dirty="0">
                <a:latin typeface="Arial"/>
                <a:cs typeface="Arial"/>
              </a:rPr>
              <a:t> </a:t>
            </a:r>
            <a:r>
              <a:rPr sz="2131" dirty="0">
                <a:latin typeface="Arial"/>
                <a:cs typeface="Arial"/>
              </a:rPr>
              <a:t>compatible</a:t>
            </a:r>
            <a:r>
              <a:rPr sz="2131" spc="-60" dirty="0">
                <a:latin typeface="Arial"/>
                <a:cs typeface="Arial"/>
              </a:rPr>
              <a:t> </a:t>
            </a:r>
            <a:r>
              <a:rPr sz="2131" dirty="0">
                <a:latin typeface="Arial"/>
                <a:cs typeface="Arial"/>
              </a:rPr>
              <a:t>with</a:t>
            </a:r>
            <a:r>
              <a:rPr sz="2131" spc="-60" dirty="0">
                <a:latin typeface="Arial"/>
                <a:cs typeface="Arial"/>
              </a:rPr>
              <a:t> </a:t>
            </a:r>
            <a:r>
              <a:rPr sz="2131" spc="-27" dirty="0">
                <a:latin typeface="Arial"/>
                <a:cs typeface="Arial"/>
              </a:rPr>
              <a:t>each </a:t>
            </a:r>
            <a:r>
              <a:rPr sz="2131" spc="-13" dirty="0">
                <a:latin typeface="Arial"/>
                <a:cs typeface="Arial"/>
              </a:rPr>
              <a:t>other</a:t>
            </a:r>
            <a:endParaRPr sz="2131">
              <a:latin typeface="Arial"/>
              <a:cs typeface="Arial"/>
            </a:endParaRPr>
          </a:p>
          <a:p>
            <a:pPr marL="16913">
              <a:spcBef>
                <a:spcPts val="553"/>
              </a:spcBef>
            </a:pPr>
            <a:r>
              <a:rPr sz="2131" spc="-40" dirty="0">
                <a:latin typeface="Arial"/>
                <a:cs typeface="Arial"/>
              </a:rPr>
              <a:t>You</a:t>
            </a:r>
            <a:r>
              <a:rPr sz="2131" spc="-67" dirty="0">
                <a:latin typeface="Arial"/>
                <a:cs typeface="Arial"/>
              </a:rPr>
              <a:t> </a:t>
            </a:r>
            <a:r>
              <a:rPr sz="2131" dirty="0">
                <a:latin typeface="Arial"/>
                <a:cs typeface="Arial"/>
              </a:rPr>
              <a:t>avoid</a:t>
            </a:r>
            <a:r>
              <a:rPr sz="2131" spc="-60" dirty="0">
                <a:latin typeface="Arial"/>
                <a:cs typeface="Arial"/>
              </a:rPr>
              <a:t> </a:t>
            </a:r>
            <a:r>
              <a:rPr sz="2131" dirty="0">
                <a:latin typeface="Arial"/>
                <a:cs typeface="Arial"/>
              </a:rPr>
              <a:t>tight</a:t>
            </a:r>
            <a:r>
              <a:rPr sz="2131" spc="-60" dirty="0">
                <a:latin typeface="Arial"/>
                <a:cs typeface="Arial"/>
              </a:rPr>
              <a:t> </a:t>
            </a:r>
            <a:r>
              <a:rPr sz="2131" dirty="0">
                <a:latin typeface="Arial"/>
                <a:cs typeface="Arial"/>
              </a:rPr>
              <a:t>coupling</a:t>
            </a:r>
            <a:r>
              <a:rPr sz="2131" spc="-47" dirty="0">
                <a:latin typeface="Arial"/>
                <a:cs typeface="Arial"/>
              </a:rPr>
              <a:t> </a:t>
            </a:r>
            <a:r>
              <a:rPr sz="2131" dirty="0">
                <a:latin typeface="Arial"/>
                <a:cs typeface="Arial"/>
              </a:rPr>
              <a:t>between</a:t>
            </a:r>
            <a:r>
              <a:rPr sz="2131" spc="-53" dirty="0">
                <a:latin typeface="Arial"/>
                <a:cs typeface="Arial"/>
              </a:rPr>
              <a:t> </a:t>
            </a:r>
            <a:r>
              <a:rPr sz="2131" dirty="0">
                <a:latin typeface="Arial"/>
                <a:cs typeface="Arial"/>
              </a:rPr>
              <a:t>concrete</a:t>
            </a:r>
            <a:r>
              <a:rPr sz="2131" spc="-60" dirty="0">
                <a:latin typeface="Arial"/>
                <a:cs typeface="Arial"/>
              </a:rPr>
              <a:t> </a:t>
            </a:r>
            <a:r>
              <a:rPr sz="2131" dirty="0">
                <a:latin typeface="Arial"/>
                <a:cs typeface="Arial"/>
              </a:rPr>
              <a:t>products</a:t>
            </a:r>
            <a:r>
              <a:rPr sz="2131" spc="-47" dirty="0">
                <a:latin typeface="Arial"/>
                <a:cs typeface="Arial"/>
              </a:rPr>
              <a:t> </a:t>
            </a:r>
            <a:r>
              <a:rPr sz="2131" dirty="0">
                <a:latin typeface="Arial"/>
                <a:cs typeface="Arial"/>
              </a:rPr>
              <a:t>and</a:t>
            </a:r>
            <a:r>
              <a:rPr sz="2131" spc="-73" dirty="0">
                <a:latin typeface="Arial"/>
                <a:cs typeface="Arial"/>
              </a:rPr>
              <a:t> </a:t>
            </a:r>
            <a:r>
              <a:rPr sz="2131" dirty="0">
                <a:latin typeface="Arial"/>
                <a:cs typeface="Arial"/>
              </a:rPr>
              <a:t>client</a:t>
            </a:r>
            <a:r>
              <a:rPr sz="2131" spc="-60" dirty="0">
                <a:latin typeface="Arial"/>
                <a:cs typeface="Arial"/>
              </a:rPr>
              <a:t> </a:t>
            </a:r>
            <a:r>
              <a:rPr sz="2131" spc="-27" dirty="0">
                <a:latin typeface="Arial"/>
                <a:cs typeface="Arial"/>
              </a:rPr>
              <a:t>code</a:t>
            </a:r>
            <a:endParaRPr sz="2131">
              <a:latin typeface="Arial"/>
              <a:cs typeface="Arial"/>
            </a:endParaRPr>
          </a:p>
          <a:p>
            <a:pPr marL="16913" marR="542894">
              <a:lnSpc>
                <a:spcPts val="2544"/>
              </a:lnSpc>
              <a:spcBef>
                <a:spcPts val="639"/>
              </a:spcBef>
            </a:pPr>
            <a:r>
              <a:rPr sz="2131" spc="-40" dirty="0">
                <a:latin typeface="Arial"/>
                <a:cs typeface="Arial"/>
              </a:rPr>
              <a:t>You</a:t>
            </a:r>
            <a:r>
              <a:rPr sz="2131" spc="-53" dirty="0">
                <a:latin typeface="Arial"/>
                <a:cs typeface="Arial"/>
              </a:rPr>
              <a:t> </a:t>
            </a:r>
            <a:r>
              <a:rPr sz="2131" dirty="0">
                <a:latin typeface="Arial"/>
                <a:cs typeface="Arial"/>
              </a:rPr>
              <a:t>can</a:t>
            </a:r>
            <a:r>
              <a:rPr sz="2131" spc="-60" dirty="0">
                <a:latin typeface="Arial"/>
                <a:cs typeface="Arial"/>
              </a:rPr>
              <a:t> </a:t>
            </a:r>
            <a:r>
              <a:rPr sz="2131" dirty="0">
                <a:latin typeface="Arial"/>
                <a:cs typeface="Arial"/>
              </a:rPr>
              <a:t>extract</a:t>
            </a:r>
            <a:r>
              <a:rPr sz="2131" spc="-47" dirty="0">
                <a:latin typeface="Arial"/>
                <a:cs typeface="Arial"/>
              </a:rPr>
              <a:t> </a:t>
            </a:r>
            <a:r>
              <a:rPr sz="2131" dirty="0">
                <a:latin typeface="Arial"/>
                <a:cs typeface="Arial"/>
              </a:rPr>
              <a:t>the</a:t>
            </a:r>
            <a:r>
              <a:rPr sz="2131" spc="-53" dirty="0">
                <a:latin typeface="Arial"/>
                <a:cs typeface="Arial"/>
              </a:rPr>
              <a:t> </a:t>
            </a:r>
            <a:r>
              <a:rPr sz="2131" dirty="0">
                <a:latin typeface="Arial"/>
                <a:cs typeface="Arial"/>
              </a:rPr>
              <a:t>product</a:t>
            </a:r>
            <a:r>
              <a:rPr sz="2131" spc="-53" dirty="0">
                <a:latin typeface="Arial"/>
                <a:cs typeface="Arial"/>
              </a:rPr>
              <a:t> </a:t>
            </a:r>
            <a:r>
              <a:rPr sz="2131" dirty="0">
                <a:latin typeface="Arial"/>
                <a:cs typeface="Arial"/>
              </a:rPr>
              <a:t>creation</a:t>
            </a:r>
            <a:r>
              <a:rPr sz="2131" spc="-53" dirty="0">
                <a:latin typeface="Arial"/>
                <a:cs typeface="Arial"/>
              </a:rPr>
              <a:t> </a:t>
            </a:r>
            <a:r>
              <a:rPr sz="2131" dirty="0">
                <a:latin typeface="Arial"/>
                <a:cs typeface="Arial"/>
              </a:rPr>
              <a:t>code</a:t>
            </a:r>
            <a:r>
              <a:rPr sz="2131" spc="-40" dirty="0">
                <a:latin typeface="Arial"/>
                <a:cs typeface="Arial"/>
              </a:rPr>
              <a:t> </a:t>
            </a:r>
            <a:r>
              <a:rPr sz="2131" dirty="0">
                <a:latin typeface="Arial"/>
                <a:cs typeface="Arial"/>
              </a:rPr>
              <a:t>into</a:t>
            </a:r>
            <a:r>
              <a:rPr sz="2131" spc="-53" dirty="0">
                <a:latin typeface="Arial"/>
                <a:cs typeface="Arial"/>
              </a:rPr>
              <a:t> </a:t>
            </a:r>
            <a:r>
              <a:rPr sz="2131" dirty="0">
                <a:latin typeface="Arial"/>
                <a:cs typeface="Arial"/>
              </a:rPr>
              <a:t>one</a:t>
            </a:r>
            <a:r>
              <a:rPr sz="2131" spc="-53" dirty="0">
                <a:latin typeface="Arial"/>
                <a:cs typeface="Arial"/>
              </a:rPr>
              <a:t> </a:t>
            </a:r>
            <a:r>
              <a:rPr sz="2131" dirty="0">
                <a:latin typeface="Arial"/>
                <a:cs typeface="Arial"/>
              </a:rPr>
              <a:t>place,</a:t>
            </a:r>
            <a:r>
              <a:rPr sz="2131" spc="-53" dirty="0">
                <a:latin typeface="Arial"/>
                <a:cs typeface="Arial"/>
              </a:rPr>
              <a:t> </a:t>
            </a:r>
            <a:r>
              <a:rPr sz="2131" dirty="0">
                <a:latin typeface="Arial"/>
                <a:cs typeface="Arial"/>
              </a:rPr>
              <a:t>making</a:t>
            </a:r>
            <a:r>
              <a:rPr sz="2131" spc="-53" dirty="0">
                <a:latin typeface="Arial"/>
                <a:cs typeface="Arial"/>
              </a:rPr>
              <a:t> </a:t>
            </a:r>
            <a:r>
              <a:rPr sz="2131" dirty="0">
                <a:latin typeface="Arial"/>
                <a:cs typeface="Arial"/>
              </a:rPr>
              <a:t>the</a:t>
            </a:r>
            <a:r>
              <a:rPr sz="2131" spc="-53" dirty="0">
                <a:latin typeface="Arial"/>
                <a:cs typeface="Arial"/>
              </a:rPr>
              <a:t> </a:t>
            </a:r>
            <a:r>
              <a:rPr sz="2131" dirty="0">
                <a:latin typeface="Arial"/>
                <a:cs typeface="Arial"/>
              </a:rPr>
              <a:t>code</a:t>
            </a:r>
            <a:r>
              <a:rPr sz="2131" spc="-53" dirty="0">
                <a:latin typeface="Arial"/>
                <a:cs typeface="Arial"/>
              </a:rPr>
              <a:t> </a:t>
            </a:r>
            <a:r>
              <a:rPr sz="2131" dirty="0">
                <a:latin typeface="Arial"/>
                <a:cs typeface="Arial"/>
              </a:rPr>
              <a:t>easier</a:t>
            </a:r>
            <a:r>
              <a:rPr sz="2131" spc="-53" dirty="0">
                <a:latin typeface="Arial"/>
                <a:cs typeface="Arial"/>
              </a:rPr>
              <a:t> </a:t>
            </a:r>
            <a:r>
              <a:rPr sz="2131" spc="-33" dirty="0">
                <a:latin typeface="Arial"/>
                <a:cs typeface="Arial"/>
              </a:rPr>
              <a:t>to </a:t>
            </a:r>
            <a:r>
              <a:rPr sz="2131" spc="-13" dirty="0">
                <a:latin typeface="Arial"/>
                <a:cs typeface="Arial"/>
              </a:rPr>
              <a:t>support</a:t>
            </a:r>
            <a:endParaRPr sz="2131">
              <a:latin typeface="Arial"/>
              <a:cs typeface="Arial"/>
            </a:endParaRPr>
          </a:p>
        </p:txBody>
      </p:sp>
      <p:sp>
        <p:nvSpPr>
          <p:cNvPr id="7" name="object 7"/>
          <p:cNvSpPr txBox="1"/>
          <p:nvPr/>
        </p:nvSpPr>
        <p:spPr>
          <a:xfrm>
            <a:off x="1201587" y="284658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8" name="object 8"/>
          <p:cNvSpPr txBox="1"/>
          <p:nvPr/>
        </p:nvSpPr>
        <p:spPr>
          <a:xfrm>
            <a:off x="1201587" y="324066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9" name="object 9"/>
          <p:cNvSpPr txBox="1"/>
          <p:nvPr/>
        </p:nvSpPr>
        <p:spPr>
          <a:xfrm>
            <a:off x="1489233" y="3959309"/>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0" name="object 10"/>
          <p:cNvSpPr txBox="1"/>
          <p:nvPr/>
        </p:nvSpPr>
        <p:spPr>
          <a:xfrm>
            <a:off x="1773041" y="3876371"/>
            <a:ext cx="3642943" cy="344134"/>
          </a:xfrm>
          <a:prstGeom prst="rect">
            <a:avLst/>
          </a:prstGeom>
        </p:spPr>
        <p:txBody>
          <a:bodyPr vert="horz" wrap="square" lIns="0" tIns="16067" rIns="0" bIns="0" rtlCol="0">
            <a:spAutoFit/>
          </a:bodyPr>
          <a:lstStyle/>
          <a:p>
            <a:pPr marL="16913">
              <a:spcBef>
                <a:spcPts val="127"/>
              </a:spcBef>
            </a:pPr>
            <a:r>
              <a:rPr sz="2131" dirty="0">
                <a:latin typeface="Arial"/>
                <a:cs typeface="Arial"/>
              </a:rPr>
              <a:t>Single</a:t>
            </a:r>
            <a:r>
              <a:rPr sz="2131" spc="-53" dirty="0">
                <a:latin typeface="Arial"/>
                <a:cs typeface="Arial"/>
              </a:rPr>
              <a:t> </a:t>
            </a:r>
            <a:r>
              <a:rPr sz="2131" dirty="0">
                <a:latin typeface="Arial"/>
                <a:cs typeface="Arial"/>
              </a:rPr>
              <a:t>Responsibility</a:t>
            </a:r>
            <a:r>
              <a:rPr sz="2131" spc="-40" dirty="0">
                <a:latin typeface="Arial"/>
                <a:cs typeface="Arial"/>
              </a:rPr>
              <a:t> </a:t>
            </a:r>
            <a:r>
              <a:rPr sz="2131" spc="-13" dirty="0">
                <a:latin typeface="Arial"/>
                <a:cs typeface="Arial"/>
              </a:rPr>
              <a:t>Principle</a:t>
            </a:r>
            <a:endParaRPr sz="2131">
              <a:latin typeface="Arial"/>
              <a:cs typeface="Arial"/>
            </a:endParaRPr>
          </a:p>
        </p:txBody>
      </p:sp>
      <p:sp>
        <p:nvSpPr>
          <p:cNvPr id="11" name="object 11"/>
          <p:cNvSpPr txBox="1"/>
          <p:nvPr/>
        </p:nvSpPr>
        <p:spPr>
          <a:xfrm>
            <a:off x="1201587" y="4353369"/>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2" name="object 12"/>
          <p:cNvSpPr txBox="1"/>
          <p:nvPr/>
        </p:nvSpPr>
        <p:spPr>
          <a:xfrm>
            <a:off x="1485885" y="4270449"/>
            <a:ext cx="9587670" cy="344134"/>
          </a:xfrm>
          <a:prstGeom prst="rect">
            <a:avLst/>
          </a:prstGeom>
        </p:spPr>
        <p:txBody>
          <a:bodyPr vert="horz" wrap="square" lIns="0" tIns="16067" rIns="0" bIns="0" rtlCol="0">
            <a:spAutoFit/>
          </a:bodyPr>
          <a:lstStyle/>
          <a:p>
            <a:pPr marL="16913">
              <a:spcBef>
                <a:spcPts val="127"/>
              </a:spcBef>
            </a:pPr>
            <a:r>
              <a:rPr sz="2131" spc="-40" dirty="0">
                <a:latin typeface="Arial"/>
                <a:cs typeface="Arial"/>
              </a:rPr>
              <a:t>You</a:t>
            </a:r>
            <a:r>
              <a:rPr sz="2131" spc="-67" dirty="0">
                <a:latin typeface="Arial"/>
                <a:cs typeface="Arial"/>
              </a:rPr>
              <a:t> </a:t>
            </a:r>
            <a:r>
              <a:rPr sz="2131" dirty="0">
                <a:latin typeface="Arial"/>
                <a:cs typeface="Arial"/>
              </a:rPr>
              <a:t>can</a:t>
            </a:r>
            <a:r>
              <a:rPr sz="2131" spc="-67" dirty="0">
                <a:latin typeface="Arial"/>
                <a:cs typeface="Arial"/>
              </a:rPr>
              <a:t> </a:t>
            </a:r>
            <a:r>
              <a:rPr sz="2131" dirty="0">
                <a:latin typeface="Arial"/>
                <a:cs typeface="Arial"/>
              </a:rPr>
              <a:t>introduce</a:t>
            </a:r>
            <a:r>
              <a:rPr sz="2131" spc="-67" dirty="0">
                <a:latin typeface="Arial"/>
                <a:cs typeface="Arial"/>
              </a:rPr>
              <a:t> </a:t>
            </a:r>
            <a:r>
              <a:rPr sz="2131" dirty="0">
                <a:latin typeface="Arial"/>
                <a:cs typeface="Arial"/>
              </a:rPr>
              <a:t>new</a:t>
            </a:r>
            <a:r>
              <a:rPr sz="2131" spc="-67" dirty="0">
                <a:latin typeface="Arial"/>
                <a:cs typeface="Arial"/>
              </a:rPr>
              <a:t> </a:t>
            </a:r>
            <a:r>
              <a:rPr sz="2131" dirty="0">
                <a:latin typeface="Arial"/>
                <a:cs typeface="Arial"/>
              </a:rPr>
              <a:t>variants</a:t>
            </a:r>
            <a:r>
              <a:rPr sz="2131" spc="-60" dirty="0">
                <a:latin typeface="Arial"/>
                <a:cs typeface="Arial"/>
              </a:rPr>
              <a:t> </a:t>
            </a:r>
            <a:r>
              <a:rPr sz="2131" dirty="0">
                <a:latin typeface="Arial"/>
                <a:cs typeface="Arial"/>
              </a:rPr>
              <a:t>of</a:t>
            </a:r>
            <a:r>
              <a:rPr sz="2131" spc="-60" dirty="0">
                <a:latin typeface="Arial"/>
                <a:cs typeface="Arial"/>
              </a:rPr>
              <a:t> </a:t>
            </a:r>
            <a:r>
              <a:rPr sz="2131" dirty="0">
                <a:latin typeface="Arial"/>
                <a:cs typeface="Arial"/>
              </a:rPr>
              <a:t>products</a:t>
            </a:r>
            <a:r>
              <a:rPr sz="2131" spc="-60" dirty="0">
                <a:latin typeface="Arial"/>
                <a:cs typeface="Arial"/>
              </a:rPr>
              <a:t> </a:t>
            </a:r>
            <a:r>
              <a:rPr sz="2131" dirty="0">
                <a:latin typeface="Arial"/>
                <a:cs typeface="Arial"/>
              </a:rPr>
              <a:t>without</a:t>
            </a:r>
            <a:r>
              <a:rPr sz="2131" spc="-60" dirty="0">
                <a:latin typeface="Arial"/>
                <a:cs typeface="Arial"/>
              </a:rPr>
              <a:t> </a:t>
            </a:r>
            <a:r>
              <a:rPr sz="2131" dirty="0">
                <a:latin typeface="Arial"/>
                <a:cs typeface="Arial"/>
              </a:rPr>
              <a:t>breaking</a:t>
            </a:r>
            <a:r>
              <a:rPr sz="2131" spc="-67" dirty="0">
                <a:latin typeface="Arial"/>
                <a:cs typeface="Arial"/>
              </a:rPr>
              <a:t> </a:t>
            </a:r>
            <a:r>
              <a:rPr sz="2131" dirty="0">
                <a:latin typeface="Arial"/>
                <a:cs typeface="Arial"/>
              </a:rPr>
              <a:t>existing</a:t>
            </a:r>
            <a:r>
              <a:rPr sz="2131" spc="-53" dirty="0">
                <a:latin typeface="Arial"/>
                <a:cs typeface="Arial"/>
              </a:rPr>
              <a:t> </a:t>
            </a:r>
            <a:r>
              <a:rPr sz="2131" dirty="0">
                <a:latin typeface="Arial"/>
                <a:cs typeface="Arial"/>
              </a:rPr>
              <a:t>client</a:t>
            </a:r>
            <a:r>
              <a:rPr sz="2131" spc="-60" dirty="0">
                <a:latin typeface="Arial"/>
                <a:cs typeface="Arial"/>
              </a:rPr>
              <a:t> </a:t>
            </a:r>
            <a:r>
              <a:rPr sz="2131" spc="-27" dirty="0">
                <a:latin typeface="Arial"/>
                <a:cs typeface="Arial"/>
              </a:rPr>
              <a:t>code</a:t>
            </a:r>
            <a:endParaRPr sz="2131">
              <a:latin typeface="Arial"/>
              <a:cs typeface="Arial"/>
            </a:endParaRPr>
          </a:p>
        </p:txBody>
      </p:sp>
      <p:sp>
        <p:nvSpPr>
          <p:cNvPr id="13" name="object 13"/>
          <p:cNvSpPr txBox="1"/>
          <p:nvPr/>
        </p:nvSpPr>
        <p:spPr>
          <a:xfrm>
            <a:off x="1489233" y="4747446"/>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4" name="object 14"/>
          <p:cNvSpPr txBox="1"/>
          <p:nvPr/>
        </p:nvSpPr>
        <p:spPr>
          <a:xfrm>
            <a:off x="1773042" y="4664525"/>
            <a:ext cx="2735589" cy="344134"/>
          </a:xfrm>
          <a:prstGeom prst="rect">
            <a:avLst/>
          </a:prstGeom>
        </p:spPr>
        <p:txBody>
          <a:bodyPr vert="horz" wrap="square" lIns="0" tIns="16067" rIns="0" bIns="0" rtlCol="0">
            <a:spAutoFit/>
          </a:bodyPr>
          <a:lstStyle/>
          <a:p>
            <a:pPr marL="16913">
              <a:spcBef>
                <a:spcPts val="127"/>
              </a:spcBef>
            </a:pPr>
            <a:r>
              <a:rPr sz="2131" spc="-27" dirty="0">
                <a:latin typeface="Arial"/>
                <a:cs typeface="Arial"/>
              </a:rPr>
              <a:t>Open-</a:t>
            </a:r>
            <a:r>
              <a:rPr sz="2131" dirty="0">
                <a:latin typeface="Arial"/>
                <a:cs typeface="Arial"/>
              </a:rPr>
              <a:t>Closed</a:t>
            </a:r>
            <a:r>
              <a:rPr sz="2131" spc="13" dirty="0">
                <a:latin typeface="Arial"/>
                <a:cs typeface="Arial"/>
              </a:rPr>
              <a:t> </a:t>
            </a:r>
            <a:r>
              <a:rPr sz="2131" spc="-13" dirty="0">
                <a:latin typeface="Arial"/>
                <a:cs typeface="Arial"/>
              </a:rPr>
              <a:t>Principle</a:t>
            </a:r>
            <a:endParaRPr sz="2131">
              <a:latin typeface="Arial"/>
              <a:cs typeface="Arial"/>
            </a:endParaRPr>
          </a:p>
        </p:txBody>
      </p:sp>
      <p:sp>
        <p:nvSpPr>
          <p:cNvPr id="15" name="object 15"/>
          <p:cNvSpPr txBox="1"/>
          <p:nvPr/>
        </p:nvSpPr>
        <p:spPr>
          <a:xfrm>
            <a:off x="920653" y="5141523"/>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6" name="object 16"/>
          <p:cNvSpPr txBox="1"/>
          <p:nvPr/>
        </p:nvSpPr>
        <p:spPr>
          <a:xfrm>
            <a:off x="1198238" y="5058585"/>
            <a:ext cx="740765" cy="344134"/>
          </a:xfrm>
          <a:prstGeom prst="rect">
            <a:avLst/>
          </a:prstGeom>
        </p:spPr>
        <p:txBody>
          <a:bodyPr vert="horz" wrap="square" lIns="0" tIns="16067" rIns="0" bIns="0" rtlCol="0">
            <a:spAutoFit/>
          </a:bodyPr>
          <a:lstStyle/>
          <a:p>
            <a:pPr marL="16913">
              <a:spcBef>
                <a:spcPts val="127"/>
              </a:spcBef>
            </a:pPr>
            <a:r>
              <a:rPr sz="2131" spc="-13" dirty="0">
                <a:latin typeface="Arial"/>
                <a:cs typeface="Arial"/>
              </a:rPr>
              <a:t>Cons:</a:t>
            </a:r>
            <a:endParaRPr sz="2131">
              <a:latin typeface="Arial"/>
              <a:cs typeface="Arial"/>
            </a:endParaRPr>
          </a:p>
        </p:txBody>
      </p:sp>
      <p:sp>
        <p:nvSpPr>
          <p:cNvPr id="17" name="object 17"/>
          <p:cNvSpPr txBox="1"/>
          <p:nvPr/>
        </p:nvSpPr>
        <p:spPr>
          <a:xfrm>
            <a:off x="1201587" y="5535601"/>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8" name="object 18"/>
          <p:cNvSpPr txBox="1"/>
          <p:nvPr/>
        </p:nvSpPr>
        <p:spPr>
          <a:xfrm>
            <a:off x="1485885" y="5452662"/>
            <a:ext cx="10524619" cy="672044"/>
          </a:xfrm>
          <a:prstGeom prst="rect">
            <a:avLst/>
          </a:prstGeom>
        </p:spPr>
        <p:txBody>
          <a:bodyPr vert="horz" wrap="square" lIns="0" tIns="16067" rIns="0" bIns="0" rtlCol="0">
            <a:spAutoFit/>
          </a:bodyPr>
          <a:lstStyle/>
          <a:p>
            <a:pPr marL="16913" marR="6765">
              <a:spcBef>
                <a:spcPts val="127"/>
              </a:spcBef>
            </a:pPr>
            <a:r>
              <a:rPr sz="2131" dirty="0">
                <a:latin typeface="Arial"/>
                <a:cs typeface="Arial"/>
              </a:rPr>
              <a:t>The</a:t>
            </a:r>
            <a:r>
              <a:rPr sz="2131" spc="-27" dirty="0">
                <a:latin typeface="Arial"/>
                <a:cs typeface="Arial"/>
              </a:rPr>
              <a:t> </a:t>
            </a:r>
            <a:r>
              <a:rPr sz="2131" dirty="0">
                <a:latin typeface="Arial"/>
                <a:cs typeface="Arial"/>
              </a:rPr>
              <a:t>code</a:t>
            </a:r>
            <a:r>
              <a:rPr sz="2131" spc="-40" dirty="0">
                <a:latin typeface="Arial"/>
                <a:cs typeface="Arial"/>
              </a:rPr>
              <a:t> </a:t>
            </a:r>
            <a:r>
              <a:rPr sz="2131" dirty="0">
                <a:latin typeface="Arial"/>
                <a:cs typeface="Arial"/>
              </a:rPr>
              <a:t>may</a:t>
            </a:r>
            <a:r>
              <a:rPr sz="2131" spc="-27" dirty="0">
                <a:latin typeface="Arial"/>
                <a:cs typeface="Arial"/>
              </a:rPr>
              <a:t> </a:t>
            </a:r>
            <a:r>
              <a:rPr sz="2131" dirty="0">
                <a:latin typeface="Arial"/>
                <a:cs typeface="Arial"/>
              </a:rPr>
              <a:t>become</a:t>
            </a:r>
            <a:r>
              <a:rPr sz="2131" spc="-40" dirty="0">
                <a:latin typeface="Arial"/>
                <a:cs typeface="Arial"/>
              </a:rPr>
              <a:t> </a:t>
            </a:r>
            <a:r>
              <a:rPr sz="2131" dirty="0">
                <a:latin typeface="Arial"/>
                <a:cs typeface="Arial"/>
              </a:rPr>
              <a:t>more</a:t>
            </a:r>
            <a:r>
              <a:rPr sz="2131" spc="-40" dirty="0">
                <a:latin typeface="Arial"/>
                <a:cs typeface="Arial"/>
              </a:rPr>
              <a:t> </a:t>
            </a:r>
            <a:r>
              <a:rPr sz="2131" dirty="0">
                <a:latin typeface="Arial"/>
                <a:cs typeface="Arial"/>
              </a:rPr>
              <a:t>complicated</a:t>
            </a:r>
            <a:r>
              <a:rPr sz="2131" spc="-27" dirty="0">
                <a:latin typeface="Arial"/>
                <a:cs typeface="Arial"/>
              </a:rPr>
              <a:t> </a:t>
            </a:r>
            <a:r>
              <a:rPr sz="2131" dirty="0">
                <a:latin typeface="Arial"/>
                <a:cs typeface="Arial"/>
              </a:rPr>
              <a:t>than</a:t>
            </a:r>
            <a:r>
              <a:rPr sz="2131" spc="-40" dirty="0">
                <a:latin typeface="Arial"/>
                <a:cs typeface="Arial"/>
              </a:rPr>
              <a:t> </a:t>
            </a:r>
            <a:r>
              <a:rPr sz="2131" dirty="0">
                <a:latin typeface="Arial"/>
                <a:cs typeface="Arial"/>
              </a:rPr>
              <a:t>it</a:t>
            </a:r>
            <a:r>
              <a:rPr sz="2131" spc="-33" dirty="0">
                <a:latin typeface="Arial"/>
                <a:cs typeface="Arial"/>
              </a:rPr>
              <a:t> </a:t>
            </a:r>
            <a:r>
              <a:rPr sz="2131" dirty="0">
                <a:latin typeface="Arial"/>
                <a:cs typeface="Arial"/>
              </a:rPr>
              <a:t>should</a:t>
            </a:r>
            <a:r>
              <a:rPr sz="2131" spc="-40" dirty="0">
                <a:latin typeface="Arial"/>
                <a:cs typeface="Arial"/>
              </a:rPr>
              <a:t> </a:t>
            </a:r>
            <a:r>
              <a:rPr sz="2131" dirty="0">
                <a:latin typeface="Arial"/>
                <a:cs typeface="Arial"/>
              </a:rPr>
              <a:t>be,</a:t>
            </a:r>
            <a:r>
              <a:rPr sz="2131" spc="-33" dirty="0">
                <a:latin typeface="Arial"/>
                <a:cs typeface="Arial"/>
              </a:rPr>
              <a:t> </a:t>
            </a:r>
            <a:r>
              <a:rPr sz="2131" dirty="0">
                <a:latin typeface="Arial"/>
                <a:cs typeface="Arial"/>
              </a:rPr>
              <a:t>since</a:t>
            </a:r>
            <a:r>
              <a:rPr sz="2131" spc="-40" dirty="0">
                <a:latin typeface="Arial"/>
                <a:cs typeface="Arial"/>
              </a:rPr>
              <a:t> </a:t>
            </a:r>
            <a:r>
              <a:rPr sz="2131" dirty="0">
                <a:latin typeface="Arial"/>
                <a:cs typeface="Arial"/>
              </a:rPr>
              <a:t>a</a:t>
            </a:r>
            <a:r>
              <a:rPr sz="2131" spc="-40" dirty="0">
                <a:latin typeface="Arial"/>
                <a:cs typeface="Arial"/>
              </a:rPr>
              <a:t> </a:t>
            </a:r>
            <a:r>
              <a:rPr sz="2131" dirty="0">
                <a:latin typeface="Arial"/>
                <a:cs typeface="Arial"/>
              </a:rPr>
              <a:t>lot</a:t>
            </a:r>
            <a:r>
              <a:rPr sz="2131" spc="-33" dirty="0">
                <a:latin typeface="Arial"/>
                <a:cs typeface="Arial"/>
              </a:rPr>
              <a:t> </a:t>
            </a:r>
            <a:r>
              <a:rPr sz="2131" dirty="0">
                <a:latin typeface="Arial"/>
                <a:cs typeface="Arial"/>
              </a:rPr>
              <a:t>of</a:t>
            </a:r>
            <a:r>
              <a:rPr sz="2131" spc="-40" dirty="0">
                <a:latin typeface="Arial"/>
                <a:cs typeface="Arial"/>
              </a:rPr>
              <a:t> </a:t>
            </a:r>
            <a:r>
              <a:rPr sz="2131" dirty="0">
                <a:latin typeface="Arial"/>
                <a:cs typeface="Arial"/>
              </a:rPr>
              <a:t>new</a:t>
            </a:r>
            <a:r>
              <a:rPr sz="2131" spc="-40" dirty="0">
                <a:latin typeface="Arial"/>
                <a:cs typeface="Arial"/>
              </a:rPr>
              <a:t> </a:t>
            </a:r>
            <a:r>
              <a:rPr sz="2131" spc="-13" dirty="0">
                <a:latin typeface="Arial"/>
                <a:cs typeface="Arial"/>
              </a:rPr>
              <a:t>interfaces </a:t>
            </a:r>
            <a:r>
              <a:rPr sz="2131" dirty="0">
                <a:latin typeface="Arial"/>
                <a:cs typeface="Arial"/>
              </a:rPr>
              <a:t>and</a:t>
            </a:r>
            <a:r>
              <a:rPr sz="2131" spc="-40" dirty="0">
                <a:latin typeface="Arial"/>
                <a:cs typeface="Arial"/>
              </a:rPr>
              <a:t> </a:t>
            </a:r>
            <a:r>
              <a:rPr sz="2131" dirty="0">
                <a:latin typeface="Arial"/>
                <a:cs typeface="Arial"/>
              </a:rPr>
              <a:t>classes</a:t>
            </a:r>
            <a:r>
              <a:rPr sz="2131" spc="-27" dirty="0">
                <a:latin typeface="Arial"/>
                <a:cs typeface="Arial"/>
              </a:rPr>
              <a:t> </a:t>
            </a:r>
            <a:r>
              <a:rPr sz="2131" dirty="0">
                <a:latin typeface="Arial"/>
                <a:cs typeface="Arial"/>
              </a:rPr>
              <a:t>are</a:t>
            </a:r>
            <a:r>
              <a:rPr sz="2131" spc="-40" dirty="0">
                <a:latin typeface="Arial"/>
                <a:cs typeface="Arial"/>
              </a:rPr>
              <a:t> </a:t>
            </a:r>
            <a:r>
              <a:rPr sz="2131" dirty="0">
                <a:latin typeface="Arial"/>
                <a:cs typeface="Arial"/>
              </a:rPr>
              <a:t>introduced</a:t>
            </a:r>
            <a:r>
              <a:rPr sz="2131" spc="-40" dirty="0">
                <a:latin typeface="Arial"/>
                <a:cs typeface="Arial"/>
              </a:rPr>
              <a:t> </a:t>
            </a:r>
            <a:r>
              <a:rPr sz="2131" dirty="0">
                <a:latin typeface="Arial"/>
                <a:cs typeface="Arial"/>
              </a:rPr>
              <a:t>along</a:t>
            </a:r>
            <a:r>
              <a:rPr sz="2131" spc="-40" dirty="0">
                <a:latin typeface="Arial"/>
                <a:cs typeface="Arial"/>
              </a:rPr>
              <a:t> </a:t>
            </a:r>
            <a:r>
              <a:rPr sz="2131" dirty="0">
                <a:latin typeface="Arial"/>
                <a:cs typeface="Arial"/>
              </a:rPr>
              <a:t>with</a:t>
            </a:r>
            <a:r>
              <a:rPr sz="2131" spc="-40" dirty="0">
                <a:latin typeface="Arial"/>
                <a:cs typeface="Arial"/>
              </a:rPr>
              <a:t> </a:t>
            </a:r>
            <a:r>
              <a:rPr sz="2131" dirty="0">
                <a:latin typeface="Arial"/>
                <a:cs typeface="Arial"/>
              </a:rPr>
              <a:t>the</a:t>
            </a:r>
            <a:r>
              <a:rPr sz="2131" spc="-40" dirty="0">
                <a:latin typeface="Arial"/>
                <a:cs typeface="Arial"/>
              </a:rPr>
              <a:t> </a:t>
            </a:r>
            <a:r>
              <a:rPr sz="2131" spc="-13" dirty="0">
                <a:latin typeface="Arial"/>
                <a:cs typeface="Arial"/>
              </a:rPr>
              <a:t>pattern</a:t>
            </a:r>
            <a:endParaRPr sz="2131">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struction tools and gears">
            <a:extLst>
              <a:ext uri="{FF2B5EF4-FFF2-40B4-BE49-F238E27FC236}">
                <a16:creationId xmlns:a16="http://schemas.microsoft.com/office/drawing/2014/main" id="{34090258-4C0F-CB9A-CE3D-2BC383A5F95A}"/>
              </a:ext>
            </a:extLst>
          </p:cNvPr>
          <p:cNvPicPr>
            <a:picLocks noChangeAspect="1"/>
          </p:cNvPicPr>
          <p:nvPr/>
        </p:nvPicPr>
        <p:blipFill rotWithShape="1">
          <a:blip r:embed="rId2">
            <a:alphaModFix amt="40000"/>
          </a:blip>
          <a:srcRect b="1749"/>
          <a:stretch/>
        </p:blipFill>
        <p:spPr>
          <a:xfrm>
            <a:off x="20" y="152"/>
            <a:ext cx="12191980" cy="6857848"/>
          </a:xfrm>
          <a:prstGeom prst="rect">
            <a:avLst/>
          </a:prstGeom>
        </p:spPr>
      </p:pic>
      <p:sp>
        <p:nvSpPr>
          <p:cNvPr id="2" name="Title 1">
            <a:extLst>
              <a:ext uri="{FF2B5EF4-FFF2-40B4-BE49-F238E27FC236}">
                <a16:creationId xmlns:a16="http://schemas.microsoft.com/office/drawing/2014/main" id="{3393774A-74C6-DD3A-1E13-4161DCADF63E}"/>
              </a:ext>
            </a:extLst>
          </p:cNvPr>
          <p:cNvSpPr>
            <a:spLocks noGrp="1"/>
          </p:cNvSpPr>
          <p:nvPr>
            <p:ph type="title"/>
          </p:nvPr>
        </p:nvSpPr>
        <p:spPr>
          <a:xfrm>
            <a:off x="640080" y="1371600"/>
            <a:ext cx="5758628" cy="2696866"/>
          </a:xfrm>
        </p:spPr>
        <p:txBody>
          <a:bodyPr vert="horz" lIns="91440" tIns="45720" rIns="91440" bIns="45720" rtlCol="0" anchor="t">
            <a:normAutofit/>
          </a:bodyPr>
          <a:lstStyle/>
          <a:p>
            <a:r>
              <a:rPr lang="en-US">
                <a:solidFill>
                  <a:srgbClr val="FFFFFF"/>
                </a:solidFill>
              </a:rPr>
              <a:t>Builder Pattern</a:t>
            </a:r>
          </a:p>
        </p:txBody>
      </p:sp>
      <p:cxnSp>
        <p:nvCxnSpPr>
          <p:cNvPr id="14" name="Straight Connector 13">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37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640080" y="1371600"/>
            <a:ext cx="5737859" cy="1097280"/>
          </a:xfrm>
          <a:prstGeom prst="rect">
            <a:avLst/>
          </a:prstGeom>
        </p:spPr>
        <p:txBody>
          <a:bodyPr vert="horz" lIns="91440" tIns="45720" rIns="91440" bIns="45720" rtlCol="0" anchor="t">
            <a:normAutofit/>
          </a:bodyPr>
          <a:lstStyle/>
          <a:p>
            <a:pPr marL="16913"/>
            <a:r>
              <a:rPr lang="en-US" sz="4000" kern="1200" spc="-13" dirty="0">
                <a:solidFill>
                  <a:schemeClr val="tx1"/>
                </a:solidFill>
                <a:latin typeface="+mj-lt"/>
                <a:ea typeface="+mj-ea"/>
                <a:cs typeface="+mj-cs"/>
              </a:rPr>
              <a:t>Builder</a:t>
            </a:r>
          </a:p>
        </p:txBody>
      </p:sp>
      <p:cxnSp>
        <p:nvCxnSpPr>
          <p:cNvPr id="20" name="Straight Connector 19">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object 4"/>
          <p:cNvSpPr txBox="1"/>
          <p:nvPr/>
        </p:nvSpPr>
        <p:spPr>
          <a:xfrm>
            <a:off x="640080" y="2633236"/>
            <a:ext cx="5737860" cy="3666980"/>
          </a:xfrm>
          <a:prstGeom prst="rect">
            <a:avLst/>
          </a:prstGeom>
        </p:spPr>
        <p:txBody>
          <a:bodyPr vert="horz" lIns="91440" tIns="45720" rIns="91440" bIns="45720" rtlCol="0">
            <a:normAutofit/>
          </a:bodyPr>
          <a:lstStyle/>
          <a:p>
            <a:pPr marL="16913" marR="6765">
              <a:lnSpc>
                <a:spcPct val="120000"/>
              </a:lnSpc>
              <a:spcBef>
                <a:spcPts val="133"/>
              </a:spcBef>
              <a:buSzPct val="87000"/>
              <a:buFont typeface="Arial" panose="020B0604020202020204" pitchFamily="34" charset="0"/>
              <a:buChar char="•"/>
            </a:pPr>
            <a:r>
              <a:rPr lang="en-US"/>
              <a:t>The</a:t>
            </a:r>
            <a:r>
              <a:rPr lang="en-US" spc="-53"/>
              <a:t> </a:t>
            </a:r>
            <a:r>
              <a:rPr lang="en-US" b="1"/>
              <a:t>builder</a:t>
            </a:r>
            <a:r>
              <a:rPr lang="en-US" b="1" spc="-60"/>
              <a:t> </a:t>
            </a:r>
            <a:r>
              <a:rPr lang="en-US" b="1"/>
              <a:t>pattern</a:t>
            </a:r>
            <a:r>
              <a:rPr lang="en-US" b="1" spc="-33"/>
              <a:t> </a:t>
            </a:r>
            <a:r>
              <a:rPr lang="en-US"/>
              <a:t>separates</a:t>
            </a:r>
            <a:r>
              <a:rPr lang="en-US" spc="-47"/>
              <a:t> </a:t>
            </a:r>
            <a:r>
              <a:rPr lang="en-US" spc="-33"/>
              <a:t>the </a:t>
            </a:r>
            <a:r>
              <a:rPr lang="en-US"/>
              <a:t>construction</a:t>
            </a:r>
            <a:r>
              <a:rPr lang="en-US" spc="-40"/>
              <a:t> </a:t>
            </a:r>
            <a:r>
              <a:rPr lang="en-US"/>
              <a:t>of</a:t>
            </a:r>
            <a:r>
              <a:rPr lang="en-US" spc="-20"/>
              <a:t> </a:t>
            </a:r>
            <a:r>
              <a:rPr lang="en-US"/>
              <a:t>a</a:t>
            </a:r>
            <a:r>
              <a:rPr lang="en-US" spc="-47"/>
              <a:t> </a:t>
            </a:r>
            <a:r>
              <a:rPr lang="en-US"/>
              <a:t>complex</a:t>
            </a:r>
            <a:r>
              <a:rPr lang="en-US" spc="-40"/>
              <a:t> </a:t>
            </a:r>
            <a:r>
              <a:rPr lang="en-US"/>
              <a:t>object</a:t>
            </a:r>
            <a:r>
              <a:rPr lang="en-US" spc="-20"/>
              <a:t> </a:t>
            </a:r>
            <a:r>
              <a:rPr lang="en-US"/>
              <a:t>from</a:t>
            </a:r>
            <a:r>
              <a:rPr lang="en-US" spc="-33"/>
              <a:t> its </a:t>
            </a:r>
            <a:r>
              <a:rPr lang="en-US" spc="-13"/>
              <a:t>representation</a:t>
            </a:r>
            <a:endParaRPr lang="en-US"/>
          </a:p>
        </p:txBody>
      </p:sp>
      <p:pic>
        <p:nvPicPr>
          <p:cNvPr id="5" name="object 5"/>
          <p:cNvPicPr/>
          <p:nvPr/>
        </p:nvPicPr>
        <p:blipFill>
          <a:blip r:embed="rId2" cstate="print"/>
          <a:stretch>
            <a:fillRect/>
          </a:stretch>
        </p:blipFill>
        <p:spPr>
          <a:xfrm>
            <a:off x="7208964" y="914400"/>
            <a:ext cx="4268259" cy="5385816"/>
          </a:xfrm>
          <a:prstGeom prst="rect">
            <a:avLst/>
          </a:prstGeom>
        </p:spPr>
      </p:pic>
      <p:sp>
        <p:nvSpPr>
          <p:cNvPr id="6" name="object 6"/>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spcAft>
                <a:spcPts val="600"/>
              </a:spcAft>
            </a:pPr>
            <a:fld id="{81D60167-4931-47E6-BA6A-407CBD079E47}" type="slidenum">
              <a:rPr lang="en-ZA" spc="-33" smtClean="0"/>
              <a:pPr marL="50738">
                <a:lnSpc>
                  <a:spcPts val="2024"/>
                </a:lnSpc>
                <a:spcAft>
                  <a:spcPts val="600"/>
                </a:spcAft>
              </a:pPr>
              <a:t>53</a:t>
            </a:fld>
            <a:endParaRPr lang="en-ZA" spc="-33"/>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00445" y="2905697"/>
            <a:ext cx="6805199" cy="3943611"/>
          </a:xfrm>
          <a:prstGeom prst="rect">
            <a:avLst/>
          </a:prstGeom>
        </p:spPr>
      </p:pic>
      <p:sp>
        <p:nvSpPr>
          <p:cNvPr id="3" name="object 3"/>
          <p:cNvSpPr txBox="1">
            <a:spLocks noGrp="1"/>
          </p:cNvSpPr>
          <p:nvPr>
            <p:ph type="title"/>
          </p:nvPr>
        </p:nvSpPr>
        <p:spPr>
          <a:xfrm>
            <a:off x="920653" y="423587"/>
            <a:ext cx="10588127"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54</a:t>
            </a:fld>
            <a:endParaRPr spc="-33" dirty="0"/>
          </a:p>
        </p:txBody>
      </p:sp>
      <p:sp>
        <p:nvSpPr>
          <p:cNvPr id="4" name="object 4"/>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1198237" y="1652383"/>
            <a:ext cx="1083411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Motivation:</a:t>
            </a:r>
            <a:r>
              <a:rPr sz="2397" spc="-40" dirty="0">
                <a:latin typeface="Arial"/>
                <a:cs typeface="Arial"/>
              </a:rPr>
              <a:t> </a:t>
            </a:r>
            <a:r>
              <a:rPr sz="2397" dirty="0">
                <a:latin typeface="Arial"/>
                <a:cs typeface="Arial"/>
              </a:rPr>
              <a:t>Consider</a:t>
            </a:r>
            <a:r>
              <a:rPr sz="2397" spc="-33" dirty="0">
                <a:latin typeface="Arial"/>
                <a:cs typeface="Arial"/>
              </a:rPr>
              <a:t> </a:t>
            </a:r>
            <a:r>
              <a:rPr sz="2397" dirty="0">
                <a:latin typeface="Arial"/>
                <a:cs typeface="Arial"/>
              </a:rPr>
              <a:t>building</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house</a:t>
            </a:r>
            <a:r>
              <a:rPr sz="2397" spc="-47" dirty="0">
                <a:latin typeface="Arial"/>
                <a:cs typeface="Arial"/>
              </a:rPr>
              <a:t> </a:t>
            </a:r>
            <a:r>
              <a:rPr sz="2397" dirty="0">
                <a:latin typeface="Arial"/>
                <a:cs typeface="Arial"/>
              </a:rPr>
              <a:t>–</a:t>
            </a:r>
            <a:r>
              <a:rPr sz="2397" spc="-53" dirty="0">
                <a:latin typeface="Arial"/>
                <a:cs typeface="Arial"/>
              </a:rPr>
              <a:t> </a:t>
            </a:r>
            <a:r>
              <a:rPr sz="2397" dirty="0">
                <a:latin typeface="Arial"/>
                <a:cs typeface="Arial"/>
              </a:rPr>
              <a:t>houses</a:t>
            </a:r>
            <a:r>
              <a:rPr sz="2397" spc="-47"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have</a:t>
            </a:r>
            <a:r>
              <a:rPr sz="2397" spc="-47" dirty="0">
                <a:latin typeface="Arial"/>
                <a:cs typeface="Arial"/>
              </a:rPr>
              <a:t> </a:t>
            </a:r>
            <a:r>
              <a:rPr sz="2397" dirty="0">
                <a:latin typeface="Arial"/>
                <a:cs typeface="Arial"/>
              </a:rPr>
              <a:t>multiple</a:t>
            </a:r>
            <a:r>
              <a:rPr sz="2397" spc="-33" dirty="0">
                <a:latin typeface="Arial"/>
                <a:cs typeface="Arial"/>
              </a:rPr>
              <a:t> </a:t>
            </a:r>
            <a:r>
              <a:rPr sz="2397" spc="-13" dirty="0">
                <a:latin typeface="Arial"/>
                <a:cs typeface="Arial"/>
              </a:rPr>
              <a:t>configurations</a:t>
            </a:r>
            <a:endParaRPr sz="2397">
              <a:latin typeface="Arial"/>
              <a:cs typeface="Arial"/>
            </a:endParaRPr>
          </a:p>
        </p:txBody>
      </p:sp>
      <p:sp>
        <p:nvSpPr>
          <p:cNvPr id="6" name="object 6"/>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1485886" y="2087218"/>
            <a:ext cx="786175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We</a:t>
            </a:r>
            <a:r>
              <a:rPr sz="2397" spc="-67" dirty="0">
                <a:latin typeface="Arial"/>
                <a:cs typeface="Arial"/>
              </a:rPr>
              <a:t> </a:t>
            </a:r>
            <a:r>
              <a:rPr sz="2397" dirty="0">
                <a:latin typeface="Arial"/>
                <a:cs typeface="Arial"/>
              </a:rPr>
              <a:t>could</a:t>
            </a:r>
            <a:r>
              <a:rPr sz="2397" spc="-60" dirty="0">
                <a:latin typeface="Arial"/>
                <a:cs typeface="Arial"/>
              </a:rPr>
              <a:t> </a:t>
            </a:r>
            <a:r>
              <a:rPr sz="2397" dirty="0">
                <a:latin typeface="Arial"/>
                <a:cs typeface="Arial"/>
              </a:rPr>
              <a:t>represent</a:t>
            </a:r>
            <a:r>
              <a:rPr sz="2397" spc="-47" dirty="0">
                <a:latin typeface="Arial"/>
                <a:cs typeface="Arial"/>
              </a:rPr>
              <a:t> </a:t>
            </a:r>
            <a:r>
              <a:rPr sz="2397" dirty="0">
                <a:latin typeface="Arial"/>
                <a:cs typeface="Arial"/>
              </a:rPr>
              <a:t>these</a:t>
            </a:r>
            <a:r>
              <a:rPr sz="2397" spc="-60" dirty="0">
                <a:latin typeface="Arial"/>
                <a:cs typeface="Arial"/>
              </a:rPr>
              <a:t> </a:t>
            </a:r>
            <a:r>
              <a:rPr sz="2397" dirty="0">
                <a:latin typeface="Arial"/>
                <a:cs typeface="Arial"/>
              </a:rPr>
              <a:t>configurations</a:t>
            </a:r>
            <a:r>
              <a:rPr sz="2397" spc="-67" dirty="0">
                <a:latin typeface="Arial"/>
                <a:cs typeface="Arial"/>
              </a:rPr>
              <a:t> </a:t>
            </a:r>
            <a:r>
              <a:rPr sz="2397" dirty="0">
                <a:latin typeface="Arial"/>
                <a:cs typeface="Arial"/>
              </a:rPr>
              <a:t>using</a:t>
            </a:r>
            <a:r>
              <a:rPr sz="2397" spc="-60" dirty="0">
                <a:latin typeface="Arial"/>
                <a:cs typeface="Arial"/>
              </a:rPr>
              <a:t> </a:t>
            </a:r>
            <a:r>
              <a:rPr sz="2397" spc="-13" dirty="0">
                <a:latin typeface="Arial"/>
                <a:cs typeface="Arial"/>
              </a:rPr>
              <a:t>subclasses</a:t>
            </a:r>
            <a:endParaRPr sz="2397">
              <a:latin typeface="Arial"/>
              <a:cs typeface="Arial"/>
            </a:endParaRPr>
          </a:p>
        </p:txBody>
      </p:sp>
      <p:sp>
        <p:nvSpPr>
          <p:cNvPr id="8" name="object 8"/>
          <p:cNvSpPr txBox="1"/>
          <p:nvPr/>
        </p:nvSpPr>
        <p:spPr>
          <a:xfrm>
            <a:off x="1489233"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773041" y="2523475"/>
            <a:ext cx="5692732"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Number</a:t>
            </a:r>
            <a:r>
              <a:rPr sz="2397" spc="-53"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subclasses</a:t>
            </a:r>
            <a:r>
              <a:rPr sz="2397" spc="-33" dirty="0">
                <a:latin typeface="Arial"/>
                <a:cs typeface="Arial"/>
              </a:rPr>
              <a:t> </a:t>
            </a:r>
            <a:r>
              <a:rPr sz="2397" dirty="0">
                <a:latin typeface="Arial"/>
                <a:cs typeface="Arial"/>
              </a:rPr>
              <a:t>spiral</a:t>
            </a:r>
            <a:r>
              <a:rPr sz="2397" spc="-40" dirty="0">
                <a:latin typeface="Arial"/>
                <a:cs typeface="Arial"/>
              </a:rPr>
              <a:t> </a:t>
            </a:r>
            <a:r>
              <a:rPr sz="2397" dirty="0">
                <a:latin typeface="Arial"/>
                <a:cs typeface="Arial"/>
              </a:rPr>
              <a:t>out</a:t>
            </a:r>
            <a:r>
              <a:rPr sz="2397" spc="-27" dirty="0">
                <a:latin typeface="Arial"/>
                <a:cs typeface="Arial"/>
              </a:rPr>
              <a:t> </a:t>
            </a:r>
            <a:r>
              <a:rPr sz="2397" dirty="0">
                <a:latin typeface="Arial"/>
                <a:cs typeface="Arial"/>
              </a:rPr>
              <a:t>of</a:t>
            </a:r>
            <a:r>
              <a:rPr sz="2397" spc="-20" dirty="0">
                <a:latin typeface="Arial"/>
                <a:cs typeface="Arial"/>
              </a:rPr>
              <a:t> </a:t>
            </a:r>
            <a:r>
              <a:rPr sz="2397" spc="-13" dirty="0">
                <a:latin typeface="Arial"/>
                <a:cs typeface="Arial"/>
              </a:rPr>
              <a:t>control</a:t>
            </a:r>
            <a:endParaRPr sz="2397">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06102" y="2971842"/>
            <a:ext cx="6407773" cy="3736992"/>
          </a:xfrm>
          <a:prstGeom prst="rect">
            <a:avLst/>
          </a:prstGeom>
        </p:spPr>
      </p:pic>
      <p:sp>
        <p:nvSpPr>
          <p:cNvPr id="3" name="object 3"/>
          <p:cNvSpPr txBox="1">
            <a:spLocks noGrp="1"/>
          </p:cNvSpPr>
          <p:nvPr>
            <p:ph type="title"/>
          </p:nvPr>
        </p:nvSpPr>
        <p:spPr>
          <a:xfrm>
            <a:off x="989148" y="351394"/>
            <a:ext cx="13800562"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55</a:t>
            </a:fld>
            <a:endParaRPr spc="-33" dirty="0"/>
          </a:p>
        </p:txBody>
      </p:sp>
      <p:sp>
        <p:nvSpPr>
          <p:cNvPr id="4" name="object 4"/>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1198237" y="1652383"/>
            <a:ext cx="1503517"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Motivation:</a:t>
            </a:r>
            <a:endParaRPr sz="2397">
              <a:latin typeface="Arial"/>
              <a:cs typeface="Arial"/>
            </a:endParaRPr>
          </a:p>
        </p:txBody>
      </p:sp>
      <p:sp>
        <p:nvSpPr>
          <p:cNvPr id="6" name="object 6"/>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1485885" y="2087218"/>
            <a:ext cx="1019482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We</a:t>
            </a:r>
            <a:r>
              <a:rPr sz="2397" spc="-53" dirty="0">
                <a:latin typeface="Arial"/>
                <a:cs typeface="Arial"/>
              </a:rPr>
              <a:t> </a:t>
            </a:r>
            <a:r>
              <a:rPr sz="2397" dirty="0">
                <a:latin typeface="Arial"/>
                <a:cs typeface="Arial"/>
              </a:rPr>
              <a:t>could</a:t>
            </a:r>
            <a:r>
              <a:rPr sz="2397" spc="-47" dirty="0">
                <a:latin typeface="Arial"/>
                <a:cs typeface="Arial"/>
              </a:rPr>
              <a:t> </a:t>
            </a:r>
            <a:r>
              <a:rPr sz="2397" dirty="0">
                <a:latin typeface="Arial"/>
                <a:cs typeface="Arial"/>
              </a:rPr>
              <a:t>represent</a:t>
            </a:r>
            <a:r>
              <a:rPr sz="2397" spc="-40" dirty="0">
                <a:latin typeface="Arial"/>
                <a:cs typeface="Arial"/>
              </a:rPr>
              <a:t> </a:t>
            </a:r>
            <a:r>
              <a:rPr sz="2397" dirty="0">
                <a:latin typeface="Arial"/>
                <a:cs typeface="Arial"/>
              </a:rPr>
              <a:t>these</a:t>
            </a:r>
            <a:r>
              <a:rPr sz="2397" spc="-47" dirty="0">
                <a:latin typeface="Arial"/>
                <a:cs typeface="Arial"/>
              </a:rPr>
              <a:t> </a:t>
            </a:r>
            <a:r>
              <a:rPr sz="2397" dirty="0">
                <a:latin typeface="Arial"/>
                <a:cs typeface="Arial"/>
              </a:rPr>
              <a:t>configurations</a:t>
            </a:r>
            <a:r>
              <a:rPr sz="2397" spc="-53" dirty="0">
                <a:latin typeface="Arial"/>
                <a:cs typeface="Arial"/>
              </a:rPr>
              <a:t> </a:t>
            </a:r>
            <a:r>
              <a:rPr sz="2397" dirty="0">
                <a:latin typeface="Arial"/>
                <a:cs typeface="Arial"/>
              </a:rPr>
              <a:t>as</a:t>
            </a:r>
            <a:r>
              <a:rPr sz="2397" spc="-47" dirty="0">
                <a:latin typeface="Arial"/>
                <a:cs typeface="Arial"/>
              </a:rPr>
              <a:t> </a:t>
            </a:r>
            <a:r>
              <a:rPr sz="2397" dirty="0">
                <a:latin typeface="Arial"/>
                <a:cs typeface="Arial"/>
              </a:rPr>
              <a:t>attributes</a:t>
            </a:r>
            <a:r>
              <a:rPr sz="2397" spc="-53" dirty="0">
                <a:latin typeface="Arial"/>
                <a:cs typeface="Arial"/>
              </a:rPr>
              <a:t> </a:t>
            </a:r>
            <a:r>
              <a:rPr sz="2397" dirty="0">
                <a:latin typeface="Arial"/>
                <a:cs typeface="Arial"/>
              </a:rPr>
              <a:t>passed</a:t>
            </a:r>
            <a:r>
              <a:rPr sz="2397" spc="-47" dirty="0">
                <a:latin typeface="Arial"/>
                <a:cs typeface="Arial"/>
              </a:rPr>
              <a:t> </a:t>
            </a:r>
            <a:r>
              <a:rPr sz="2397" dirty="0">
                <a:latin typeface="Arial"/>
                <a:cs typeface="Arial"/>
              </a:rPr>
              <a:t>to</a:t>
            </a:r>
            <a:r>
              <a:rPr sz="2397" spc="-53" dirty="0">
                <a:latin typeface="Arial"/>
                <a:cs typeface="Arial"/>
              </a:rPr>
              <a:t> </a:t>
            </a:r>
            <a:r>
              <a:rPr sz="2397" spc="-13" dirty="0">
                <a:latin typeface="Arial"/>
                <a:cs typeface="Arial"/>
              </a:rPr>
              <a:t>constructor</a:t>
            </a:r>
            <a:endParaRPr sz="2397">
              <a:latin typeface="Arial"/>
              <a:cs typeface="Arial"/>
            </a:endParaRPr>
          </a:p>
        </p:txBody>
      </p:sp>
      <p:sp>
        <p:nvSpPr>
          <p:cNvPr id="8" name="object 8"/>
          <p:cNvSpPr txBox="1"/>
          <p:nvPr/>
        </p:nvSpPr>
        <p:spPr>
          <a:xfrm>
            <a:off x="1489233"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773042" y="2523475"/>
            <a:ext cx="567835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Object</a:t>
            </a:r>
            <a:r>
              <a:rPr sz="2397" spc="-20" dirty="0">
                <a:latin typeface="Arial"/>
                <a:cs typeface="Arial"/>
              </a:rPr>
              <a:t> </a:t>
            </a:r>
            <a:r>
              <a:rPr sz="2397" dirty="0">
                <a:latin typeface="Arial"/>
                <a:cs typeface="Arial"/>
              </a:rPr>
              <a:t>creation</a:t>
            </a:r>
            <a:r>
              <a:rPr sz="2397" spc="-33" dirty="0">
                <a:latin typeface="Arial"/>
                <a:cs typeface="Arial"/>
              </a:rPr>
              <a:t> </a:t>
            </a:r>
            <a:r>
              <a:rPr sz="2397" dirty="0">
                <a:latin typeface="Arial"/>
                <a:cs typeface="Arial"/>
              </a:rPr>
              <a:t>becomes</a:t>
            </a:r>
            <a:r>
              <a:rPr sz="2397" spc="-27" dirty="0">
                <a:latin typeface="Arial"/>
                <a:cs typeface="Arial"/>
              </a:rPr>
              <a:t> </a:t>
            </a:r>
            <a:r>
              <a:rPr sz="2397" dirty="0">
                <a:latin typeface="Arial"/>
                <a:cs typeface="Arial"/>
              </a:rPr>
              <a:t>very</a:t>
            </a:r>
            <a:r>
              <a:rPr sz="2397" spc="-33" dirty="0">
                <a:latin typeface="Arial"/>
                <a:cs typeface="Arial"/>
              </a:rPr>
              <a:t> </a:t>
            </a:r>
            <a:r>
              <a:rPr sz="2397" dirty="0">
                <a:latin typeface="Arial"/>
                <a:cs typeface="Arial"/>
              </a:rPr>
              <a:t>very</a:t>
            </a:r>
            <a:r>
              <a:rPr sz="2397" spc="-27" dirty="0">
                <a:latin typeface="Arial"/>
                <a:cs typeface="Arial"/>
              </a:rPr>
              <a:t> </a:t>
            </a:r>
            <a:r>
              <a:rPr sz="2397" spc="-13" dirty="0">
                <a:latin typeface="Arial"/>
                <a:cs typeface="Arial"/>
              </a:rPr>
              <a:t>messy</a:t>
            </a:r>
            <a:endParaRPr sz="2397">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63370" y="2962742"/>
            <a:ext cx="5575037" cy="3806029"/>
          </a:xfrm>
          <a:prstGeom prst="rect">
            <a:avLst/>
          </a:prstGeom>
        </p:spPr>
      </p:pic>
      <p:sp>
        <p:nvSpPr>
          <p:cNvPr id="3" name="object 3"/>
          <p:cNvSpPr txBox="1">
            <a:spLocks noGrp="1"/>
          </p:cNvSpPr>
          <p:nvPr>
            <p:ph type="title"/>
          </p:nvPr>
        </p:nvSpPr>
        <p:spPr>
          <a:xfrm>
            <a:off x="920653" y="350549"/>
            <a:ext cx="13800562"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56</a:t>
            </a:fld>
            <a:endParaRPr spc="-33" dirty="0"/>
          </a:p>
        </p:txBody>
      </p:sp>
      <p:sp>
        <p:nvSpPr>
          <p:cNvPr id="4" name="object 4"/>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1198237" y="1652383"/>
            <a:ext cx="1503517"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Motivation:</a:t>
            </a:r>
            <a:endParaRPr sz="2397">
              <a:latin typeface="Arial"/>
              <a:cs typeface="Arial"/>
            </a:endParaRPr>
          </a:p>
        </p:txBody>
      </p:sp>
      <p:sp>
        <p:nvSpPr>
          <p:cNvPr id="6" name="object 6"/>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1485885" y="2087218"/>
            <a:ext cx="9161476"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We</a:t>
            </a:r>
            <a:r>
              <a:rPr sz="2397" spc="-53" dirty="0">
                <a:latin typeface="Arial"/>
                <a:cs typeface="Arial"/>
              </a:rPr>
              <a:t> </a:t>
            </a:r>
            <a:r>
              <a:rPr sz="2397" dirty="0">
                <a:latin typeface="Arial"/>
                <a:cs typeface="Arial"/>
              </a:rPr>
              <a:t>instead</a:t>
            </a:r>
            <a:r>
              <a:rPr sz="2397" spc="-47" dirty="0">
                <a:latin typeface="Arial"/>
                <a:cs typeface="Arial"/>
              </a:rPr>
              <a:t> </a:t>
            </a:r>
            <a:r>
              <a:rPr sz="2397" dirty="0">
                <a:latin typeface="Arial"/>
                <a:cs typeface="Arial"/>
              </a:rPr>
              <a:t>break</a:t>
            </a:r>
            <a:r>
              <a:rPr sz="2397" spc="-53" dirty="0">
                <a:latin typeface="Arial"/>
                <a:cs typeface="Arial"/>
              </a:rPr>
              <a:t> </a:t>
            </a:r>
            <a:r>
              <a:rPr sz="2397" dirty="0">
                <a:latin typeface="Arial"/>
                <a:cs typeface="Arial"/>
              </a:rPr>
              <a:t>up</a:t>
            </a:r>
            <a:r>
              <a:rPr sz="2397" spc="-47" dirty="0">
                <a:latin typeface="Arial"/>
                <a:cs typeface="Arial"/>
              </a:rPr>
              <a:t> </a:t>
            </a:r>
            <a:r>
              <a:rPr sz="2397" dirty="0">
                <a:latin typeface="Arial"/>
                <a:cs typeface="Arial"/>
              </a:rPr>
              <a:t>object</a:t>
            </a:r>
            <a:r>
              <a:rPr sz="2397" spc="-40" dirty="0">
                <a:latin typeface="Arial"/>
                <a:cs typeface="Arial"/>
              </a:rPr>
              <a:t> </a:t>
            </a:r>
            <a:r>
              <a:rPr sz="2397" dirty="0">
                <a:latin typeface="Arial"/>
                <a:cs typeface="Arial"/>
              </a:rPr>
              <a:t>construction</a:t>
            </a:r>
            <a:r>
              <a:rPr sz="2397" spc="-47" dirty="0">
                <a:latin typeface="Arial"/>
                <a:cs typeface="Arial"/>
              </a:rPr>
              <a:t> </a:t>
            </a:r>
            <a:r>
              <a:rPr sz="2397" dirty="0">
                <a:latin typeface="Arial"/>
                <a:cs typeface="Arial"/>
              </a:rPr>
              <a:t>into</a:t>
            </a:r>
            <a:r>
              <a:rPr sz="2397" spc="-40" dirty="0">
                <a:latin typeface="Arial"/>
                <a:cs typeface="Arial"/>
              </a:rPr>
              <a:t> </a:t>
            </a:r>
            <a:r>
              <a:rPr sz="2397" dirty="0">
                <a:latin typeface="Arial"/>
                <a:cs typeface="Arial"/>
              </a:rPr>
              <a:t>steps</a:t>
            </a:r>
            <a:r>
              <a:rPr sz="2397" spc="-53"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delegate</a:t>
            </a:r>
            <a:r>
              <a:rPr sz="2397" spc="-47" dirty="0">
                <a:latin typeface="Arial"/>
                <a:cs typeface="Arial"/>
              </a:rPr>
              <a:t> </a:t>
            </a:r>
            <a:r>
              <a:rPr sz="2397" spc="-33" dirty="0">
                <a:latin typeface="Arial"/>
                <a:cs typeface="Arial"/>
              </a:rPr>
              <a:t>the </a:t>
            </a:r>
            <a:r>
              <a:rPr sz="2397" dirty="0">
                <a:latin typeface="Arial"/>
                <a:cs typeface="Arial"/>
              </a:rPr>
              <a:t>responsibility</a:t>
            </a:r>
            <a:r>
              <a:rPr sz="2397" spc="-47"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executing</a:t>
            </a:r>
            <a:r>
              <a:rPr sz="2397" spc="-33" dirty="0">
                <a:latin typeface="Arial"/>
                <a:cs typeface="Arial"/>
              </a:rPr>
              <a:t> </a:t>
            </a:r>
            <a:r>
              <a:rPr sz="2397" dirty="0">
                <a:latin typeface="Arial"/>
                <a:cs typeface="Arial"/>
              </a:rPr>
              <a:t>these</a:t>
            </a:r>
            <a:r>
              <a:rPr sz="2397" spc="-40" dirty="0">
                <a:latin typeface="Arial"/>
                <a:cs typeface="Arial"/>
              </a:rPr>
              <a:t> </a:t>
            </a:r>
            <a:r>
              <a:rPr sz="2397" dirty="0">
                <a:latin typeface="Arial"/>
                <a:cs typeface="Arial"/>
              </a:rPr>
              <a:t>steps</a:t>
            </a:r>
            <a:r>
              <a:rPr sz="2397" spc="-47"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a</a:t>
            </a:r>
            <a:r>
              <a:rPr sz="2397" spc="-40" dirty="0">
                <a:latin typeface="Arial"/>
                <a:cs typeface="Arial"/>
              </a:rPr>
              <a:t> </a:t>
            </a:r>
            <a:r>
              <a:rPr sz="2397" b="1" dirty="0">
                <a:latin typeface="Arial"/>
                <a:cs typeface="Arial"/>
              </a:rPr>
              <a:t>builder</a:t>
            </a:r>
            <a:r>
              <a:rPr sz="2397" b="1" spc="-40" dirty="0">
                <a:latin typeface="Arial"/>
                <a:cs typeface="Arial"/>
              </a:rPr>
              <a:t> </a:t>
            </a:r>
            <a:r>
              <a:rPr sz="2397" b="1" spc="-13" dirty="0">
                <a:latin typeface="Arial"/>
                <a:cs typeface="Arial"/>
              </a:rPr>
              <a:t>class</a:t>
            </a:r>
            <a:endParaRPr sz="2397" dirty="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98238" y="1582855"/>
            <a:ext cx="5659753" cy="2885939"/>
          </a:xfrm>
          <a:prstGeom prst="rect">
            <a:avLst/>
          </a:prstGeom>
        </p:spPr>
        <p:txBody>
          <a:bodyPr vert="horz" wrap="square" lIns="0" tIns="51583" rIns="0" bIns="0" rtlCol="0">
            <a:spAutoFit/>
          </a:bodyPr>
          <a:lstStyle/>
          <a:p>
            <a:pPr marL="16913" marR="209716">
              <a:lnSpc>
                <a:spcPct val="109500"/>
              </a:lnSpc>
              <a:spcBef>
                <a:spcPts val="406"/>
              </a:spcBef>
            </a:pPr>
            <a:r>
              <a:rPr sz="2397" b="1" dirty="0">
                <a:latin typeface="Arial"/>
                <a:cs typeface="Arial"/>
              </a:rPr>
              <a:t>Product</a:t>
            </a:r>
            <a:r>
              <a:rPr sz="2397" b="1" spc="-33" dirty="0">
                <a:latin typeface="Arial"/>
                <a:cs typeface="Arial"/>
              </a:rPr>
              <a:t> </a:t>
            </a:r>
            <a:r>
              <a:rPr sz="2397" dirty="0">
                <a:latin typeface="Arial"/>
                <a:cs typeface="Arial"/>
              </a:rPr>
              <a:t>–</a:t>
            </a:r>
            <a:r>
              <a:rPr sz="2397" spc="-27"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complex</a:t>
            </a:r>
            <a:r>
              <a:rPr sz="2397" spc="-20" dirty="0">
                <a:latin typeface="Arial"/>
                <a:cs typeface="Arial"/>
              </a:rPr>
              <a:t> </a:t>
            </a:r>
            <a:r>
              <a:rPr sz="2397" dirty="0">
                <a:latin typeface="Arial"/>
                <a:cs typeface="Arial"/>
              </a:rPr>
              <a:t>object</a:t>
            </a:r>
            <a:r>
              <a:rPr sz="2397" spc="-1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be</a:t>
            </a:r>
            <a:r>
              <a:rPr sz="2397" spc="-20" dirty="0">
                <a:latin typeface="Arial"/>
                <a:cs typeface="Arial"/>
              </a:rPr>
              <a:t> </a:t>
            </a:r>
            <a:r>
              <a:rPr sz="2397" spc="-13" dirty="0">
                <a:latin typeface="Arial"/>
                <a:cs typeface="Arial"/>
              </a:rPr>
              <a:t>built </a:t>
            </a:r>
            <a:r>
              <a:rPr sz="2397" b="1" dirty="0">
                <a:latin typeface="Arial"/>
                <a:cs typeface="Arial"/>
              </a:rPr>
              <a:t>Builder</a:t>
            </a:r>
            <a:r>
              <a:rPr sz="2397" b="1" spc="-33" dirty="0">
                <a:latin typeface="Arial"/>
                <a:cs typeface="Arial"/>
              </a:rPr>
              <a:t> </a:t>
            </a:r>
            <a:r>
              <a:rPr sz="2397" dirty="0">
                <a:latin typeface="Arial"/>
                <a:cs typeface="Arial"/>
              </a:rPr>
              <a:t>–</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interface</a:t>
            </a:r>
            <a:r>
              <a:rPr sz="2397" spc="-40" dirty="0">
                <a:latin typeface="Arial"/>
                <a:cs typeface="Arial"/>
              </a:rPr>
              <a:t> </a:t>
            </a:r>
            <a:r>
              <a:rPr sz="2397" dirty="0">
                <a:latin typeface="Arial"/>
                <a:cs typeface="Arial"/>
              </a:rPr>
              <a:t>for</a:t>
            </a:r>
            <a:r>
              <a:rPr sz="2397" spc="-33" dirty="0">
                <a:latin typeface="Arial"/>
                <a:cs typeface="Arial"/>
              </a:rPr>
              <a:t> </a:t>
            </a:r>
            <a:r>
              <a:rPr sz="2397" spc="-13" dirty="0">
                <a:latin typeface="Arial"/>
                <a:cs typeface="Arial"/>
              </a:rPr>
              <a:t>building Products</a:t>
            </a:r>
            <a:endParaRPr sz="2397" dirty="0">
              <a:latin typeface="Arial"/>
              <a:cs typeface="Arial"/>
            </a:endParaRPr>
          </a:p>
          <a:p>
            <a:pPr marL="16913" marR="6765">
              <a:spcBef>
                <a:spcPts val="559"/>
              </a:spcBef>
            </a:pPr>
            <a:r>
              <a:rPr sz="2397" b="1" spc="-13" dirty="0">
                <a:latin typeface="Arial"/>
                <a:cs typeface="Arial"/>
              </a:rPr>
              <a:t>ConcreteBuilder</a:t>
            </a:r>
            <a:r>
              <a:rPr sz="2397" b="1" spc="-27" dirty="0">
                <a:latin typeface="Arial"/>
                <a:cs typeface="Arial"/>
              </a:rPr>
              <a:t> </a:t>
            </a:r>
            <a:r>
              <a:rPr sz="2397" dirty="0">
                <a:latin typeface="Arial"/>
                <a:cs typeface="Arial"/>
              </a:rPr>
              <a:t>–</a:t>
            </a:r>
            <a:r>
              <a:rPr sz="2397" spc="-40" dirty="0">
                <a:latin typeface="Arial"/>
                <a:cs typeface="Arial"/>
              </a:rPr>
              <a:t> </a:t>
            </a:r>
            <a:r>
              <a:rPr sz="2397" dirty="0">
                <a:latin typeface="Arial"/>
                <a:cs typeface="Arial"/>
              </a:rPr>
              <a:t>implements</a:t>
            </a:r>
            <a:r>
              <a:rPr sz="2397" spc="-40" dirty="0">
                <a:latin typeface="Arial"/>
                <a:cs typeface="Arial"/>
              </a:rPr>
              <a:t> </a:t>
            </a:r>
            <a:r>
              <a:rPr sz="2397" dirty="0">
                <a:latin typeface="Arial"/>
                <a:cs typeface="Arial"/>
              </a:rPr>
              <a:t>Builder</a:t>
            </a:r>
            <a:r>
              <a:rPr sz="2397" spc="-33" dirty="0">
                <a:latin typeface="Arial"/>
                <a:cs typeface="Arial"/>
              </a:rPr>
              <a:t> to </a:t>
            </a:r>
            <a:r>
              <a:rPr sz="2397" dirty="0">
                <a:latin typeface="Arial"/>
                <a:cs typeface="Arial"/>
              </a:rPr>
              <a:t>construct</a:t>
            </a:r>
            <a:r>
              <a:rPr sz="2397" spc="-40" dirty="0">
                <a:latin typeface="Arial"/>
                <a:cs typeface="Arial"/>
              </a:rPr>
              <a:t> </a:t>
            </a:r>
            <a:r>
              <a:rPr sz="2397" dirty="0">
                <a:latin typeface="Arial"/>
                <a:cs typeface="Arial"/>
              </a:rPr>
              <a:t>parts</a:t>
            </a:r>
            <a:r>
              <a:rPr sz="2397" spc="-33" dirty="0">
                <a:latin typeface="Arial"/>
                <a:cs typeface="Arial"/>
              </a:rPr>
              <a:t> </a:t>
            </a:r>
            <a:r>
              <a:rPr sz="2397" dirty="0">
                <a:latin typeface="Arial"/>
                <a:cs typeface="Arial"/>
              </a:rPr>
              <a:t>of</a:t>
            </a:r>
            <a:r>
              <a:rPr sz="2397" spc="-27" dirty="0">
                <a:latin typeface="Arial"/>
                <a:cs typeface="Arial"/>
              </a:rPr>
              <a:t> </a:t>
            </a:r>
            <a:r>
              <a:rPr sz="2397" spc="-13" dirty="0">
                <a:latin typeface="Arial"/>
                <a:cs typeface="Arial"/>
              </a:rPr>
              <a:t>Product</a:t>
            </a:r>
            <a:endParaRPr sz="2397" dirty="0">
              <a:latin typeface="Arial"/>
              <a:cs typeface="Arial"/>
            </a:endParaRPr>
          </a:p>
          <a:p>
            <a:pPr marL="16913" marR="44818">
              <a:spcBef>
                <a:spcPts val="539"/>
              </a:spcBef>
            </a:pPr>
            <a:r>
              <a:rPr sz="2397" b="1" dirty="0">
                <a:latin typeface="Arial"/>
                <a:cs typeface="Arial"/>
              </a:rPr>
              <a:t>Director</a:t>
            </a:r>
            <a:r>
              <a:rPr sz="2397" b="1" spc="-40" dirty="0">
                <a:latin typeface="Arial"/>
                <a:cs typeface="Arial"/>
              </a:rPr>
              <a:t> </a:t>
            </a:r>
            <a:r>
              <a:rPr sz="2397" dirty="0">
                <a:latin typeface="Arial"/>
                <a:cs typeface="Arial"/>
              </a:rPr>
              <a:t>–</a:t>
            </a:r>
            <a:r>
              <a:rPr sz="2397" spc="-53" dirty="0">
                <a:latin typeface="Arial"/>
                <a:cs typeface="Arial"/>
              </a:rPr>
              <a:t> </a:t>
            </a:r>
            <a:r>
              <a:rPr sz="2397" dirty="0">
                <a:latin typeface="Arial"/>
                <a:cs typeface="Arial"/>
              </a:rPr>
              <a:t>optional</a:t>
            </a:r>
            <a:r>
              <a:rPr sz="2397" spc="-40" dirty="0">
                <a:latin typeface="Arial"/>
                <a:cs typeface="Arial"/>
              </a:rPr>
              <a:t> </a:t>
            </a:r>
            <a:r>
              <a:rPr sz="2397" dirty="0">
                <a:latin typeface="Arial"/>
                <a:cs typeface="Arial"/>
              </a:rPr>
              <a:t>class</a:t>
            </a:r>
            <a:r>
              <a:rPr sz="2397" spc="-47" dirty="0">
                <a:latin typeface="Arial"/>
                <a:cs typeface="Arial"/>
              </a:rPr>
              <a:t> </a:t>
            </a:r>
            <a:r>
              <a:rPr sz="2397" dirty="0">
                <a:latin typeface="Arial"/>
                <a:cs typeface="Arial"/>
              </a:rPr>
              <a:t>that</a:t>
            </a:r>
            <a:r>
              <a:rPr sz="2397" spc="-53" dirty="0">
                <a:latin typeface="Arial"/>
                <a:cs typeface="Arial"/>
              </a:rPr>
              <a:t> </a:t>
            </a:r>
            <a:r>
              <a:rPr sz="2397" spc="-13" dirty="0">
                <a:latin typeface="Arial"/>
                <a:cs typeface="Arial"/>
              </a:rPr>
              <a:t>coordinates </a:t>
            </a:r>
            <a:r>
              <a:rPr sz="2397" dirty="0">
                <a:latin typeface="Arial"/>
                <a:cs typeface="Arial"/>
              </a:rPr>
              <a:t>the</a:t>
            </a:r>
            <a:r>
              <a:rPr sz="2397" spc="-20" dirty="0">
                <a:latin typeface="Arial"/>
                <a:cs typeface="Arial"/>
              </a:rPr>
              <a:t> </a:t>
            </a:r>
            <a:r>
              <a:rPr sz="2397" spc="-13" dirty="0">
                <a:latin typeface="Arial"/>
                <a:cs typeface="Arial"/>
              </a:rPr>
              <a:t>Builder</a:t>
            </a:r>
            <a:endParaRPr sz="2397" dirty="0">
              <a:latin typeface="Arial"/>
              <a:cs typeface="Arial"/>
            </a:endParaRPr>
          </a:p>
        </p:txBody>
      </p:sp>
      <p:sp>
        <p:nvSpPr>
          <p:cNvPr id="2" name="object 2"/>
          <p:cNvSpPr txBox="1">
            <a:spLocks noGrp="1"/>
          </p:cNvSpPr>
          <p:nvPr>
            <p:ph type="title"/>
          </p:nvPr>
        </p:nvSpPr>
        <p:spPr>
          <a:xfrm>
            <a:off x="920653" y="221552"/>
            <a:ext cx="13800562"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920653"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920653"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920653" y="378000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6910994" y="287649"/>
            <a:ext cx="5034735" cy="6348799"/>
          </a:xfrm>
          <a:prstGeom prst="rect">
            <a:avLst/>
          </a:prstGeom>
        </p:spPr>
      </p:pic>
      <p:sp>
        <p:nvSpPr>
          <p:cNvPr id="9" name="object 9"/>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57</a:t>
            </a:fld>
            <a:endParaRPr spc="-33"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0653" y="63891"/>
            <a:ext cx="7194558" cy="935860"/>
          </a:xfrm>
          <a:prstGeom prst="rect">
            <a:avLst/>
          </a:prstGeom>
        </p:spPr>
        <p:txBody>
          <a:bodyPr vert="horz" wrap="square" lIns="0" tIns="74448" rIns="0" bIns="0" rtlCol="0" anchor="t">
            <a:spAutoFit/>
          </a:bodyPr>
          <a:lstStyle/>
          <a:p>
            <a:pPr marL="16913">
              <a:spcBef>
                <a:spcPts val="133"/>
              </a:spcBef>
            </a:pPr>
            <a:r>
              <a:rPr spc="-13" dirty="0"/>
              <a:t>Builder</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51488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Building</a:t>
            </a:r>
            <a:r>
              <a:rPr sz="2397" spc="-67" dirty="0">
                <a:latin typeface="Arial"/>
                <a:cs typeface="Arial"/>
              </a:rPr>
              <a:t> </a:t>
            </a:r>
            <a:r>
              <a:rPr sz="2397" spc="-13" dirty="0">
                <a:latin typeface="Arial"/>
                <a:cs typeface="Arial"/>
              </a:rPr>
              <a:t>sequence</a:t>
            </a:r>
            <a:endParaRPr sz="2397">
              <a:latin typeface="Arial"/>
              <a:cs typeface="Arial"/>
            </a:endParaRPr>
          </a:p>
        </p:txBody>
      </p:sp>
      <p:pic>
        <p:nvPicPr>
          <p:cNvPr id="5" name="object 5"/>
          <p:cNvPicPr/>
          <p:nvPr/>
        </p:nvPicPr>
        <p:blipFill>
          <a:blip r:embed="rId2" cstate="print"/>
          <a:stretch>
            <a:fillRect/>
          </a:stretch>
        </p:blipFill>
        <p:spPr>
          <a:xfrm>
            <a:off x="2803259" y="2407748"/>
            <a:ext cx="6073295" cy="4144483"/>
          </a:xfrm>
          <a:prstGeom prst="rect">
            <a:avLst/>
          </a:prstGeom>
        </p:spPr>
      </p:pic>
      <p:sp>
        <p:nvSpPr>
          <p:cNvPr id="6" name="object 6"/>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58</a:t>
            </a:fld>
            <a:endParaRPr spc="-33"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0653" y="0"/>
            <a:ext cx="7194558" cy="935860"/>
          </a:xfrm>
          <a:prstGeom prst="rect">
            <a:avLst/>
          </a:prstGeom>
        </p:spPr>
        <p:txBody>
          <a:bodyPr vert="horz" wrap="square" lIns="0" tIns="74448" rIns="0" bIns="0" rtlCol="0" anchor="t">
            <a:spAutoFit/>
          </a:bodyPr>
          <a:lstStyle/>
          <a:p>
            <a:pPr marL="16913">
              <a:spcBef>
                <a:spcPts val="133"/>
              </a:spcBef>
            </a:pPr>
            <a:r>
              <a:rPr spc="-13" dirty="0"/>
              <a:t>Builder</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41874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60" dirty="0">
                <a:latin typeface="Arial"/>
                <a:cs typeface="Arial"/>
              </a:rPr>
              <a:t> </a:t>
            </a:r>
            <a:r>
              <a:rPr sz="2397" dirty="0">
                <a:latin typeface="Arial"/>
                <a:cs typeface="Arial"/>
              </a:rPr>
              <a:t>building</a:t>
            </a:r>
            <a:r>
              <a:rPr sz="2397" spc="-47" dirty="0">
                <a:latin typeface="Arial"/>
                <a:cs typeface="Arial"/>
              </a:rPr>
              <a:t> </a:t>
            </a:r>
            <a:r>
              <a:rPr sz="2397" dirty="0">
                <a:latin typeface="Arial"/>
                <a:cs typeface="Arial"/>
              </a:rPr>
              <a:t>cars</a:t>
            </a:r>
            <a:r>
              <a:rPr sz="2397" spc="-27"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car</a:t>
            </a:r>
            <a:r>
              <a:rPr sz="2397" spc="-40" dirty="0">
                <a:latin typeface="Arial"/>
                <a:cs typeface="Arial"/>
              </a:rPr>
              <a:t> </a:t>
            </a:r>
            <a:r>
              <a:rPr sz="2397" spc="-13" dirty="0">
                <a:latin typeface="Arial"/>
                <a:cs typeface="Arial"/>
              </a:rPr>
              <a:t>manuals</a:t>
            </a:r>
            <a:endParaRPr sz="2397">
              <a:latin typeface="Arial"/>
              <a:cs typeface="Arial"/>
            </a:endParaRPr>
          </a:p>
        </p:txBody>
      </p:sp>
      <p:pic>
        <p:nvPicPr>
          <p:cNvPr id="5" name="object 5"/>
          <p:cNvPicPr/>
          <p:nvPr/>
        </p:nvPicPr>
        <p:blipFill>
          <a:blip r:embed="rId2" cstate="print"/>
          <a:stretch>
            <a:fillRect/>
          </a:stretch>
        </p:blipFill>
        <p:spPr>
          <a:xfrm>
            <a:off x="6645875" y="288596"/>
            <a:ext cx="5440330" cy="6420238"/>
          </a:xfrm>
          <a:prstGeom prst="rect">
            <a:avLst/>
          </a:prstGeom>
        </p:spPr>
      </p:pic>
      <p:sp>
        <p:nvSpPr>
          <p:cNvPr id="6" name="object 6"/>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59</a:t>
            </a:fld>
            <a:endParaRPr spc="-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1D8E9-ABD0-B799-73F3-99E0918E00C7}"/>
              </a:ext>
            </a:extLst>
          </p:cNvPr>
          <p:cNvSpPr>
            <a:spLocks noGrp="1"/>
          </p:cNvSpPr>
          <p:nvPr>
            <p:ph type="title"/>
          </p:nvPr>
        </p:nvSpPr>
        <p:spPr>
          <a:xfrm>
            <a:off x="5496821" y="1371600"/>
            <a:ext cx="6034187" cy="1097280"/>
          </a:xfrm>
        </p:spPr>
        <p:txBody>
          <a:bodyPr>
            <a:normAutofit/>
          </a:bodyPr>
          <a:lstStyle/>
          <a:p>
            <a:r>
              <a:rPr lang="en-US" dirty="0"/>
              <a:t>Design Patterns</a:t>
            </a:r>
          </a:p>
        </p:txBody>
      </p:sp>
      <p:pic>
        <p:nvPicPr>
          <p:cNvPr id="5" name="Picture 4" descr="Sound wave pattern on pixilated monitor">
            <a:extLst>
              <a:ext uri="{FF2B5EF4-FFF2-40B4-BE49-F238E27FC236}">
                <a16:creationId xmlns:a16="http://schemas.microsoft.com/office/drawing/2014/main" id="{2EBF29A0-98B0-20B3-B48A-243453ACD898}"/>
              </a:ext>
            </a:extLst>
          </p:cNvPr>
          <p:cNvPicPr>
            <a:picLocks noChangeAspect="1"/>
          </p:cNvPicPr>
          <p:nvPr/>
        </p:nvPicPr>
        <p:blipFill rotWithShape="1">
          <a:blip r:embed="rId2"/>
          <a:srcRect l="21364" r="31353" b="-1"/>
          <a:stretch/>
        </p:blipFill>
        <p:spPr>
          <a:xfrm>
            <a:off x="20" y="10"/>
            <a:ext cx="4857871" cy="6857990"/>
          </a:xfrm>
          <a:prstGeom prst="rect">
            <a:avLst/>
          </a:prstGeom>
        </p:spPr>
      </p:pic>
      <p:cxnSp>
        <p:nvCxnSpPr>
          <p:cNvPr id="18" name="Straight Connector 17">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681497-BD94-F775-8B71-61887F12BB14}"/>
              </a:ext>
            </a:extLst>
          </p:cNvPr>
          <p:cNvSpPr>
            <a:spLocks noGrp="1"/>
          </p:cNvSpPr>
          <p:nvPr>
            <p:ph idx="1"/>
          </p:nvPr>
        </p:nvSpPr>
        <p:spPr>
          <a:xfrm>
            <a:off x="5496821" y="2633236"/>
            <a:ext cx="6034187" cy="3664687"/>
          </a:xfrm>
        </p:spPr>
        <p:txBody>
          <a:bodyPr>
            <a:normAutofit fontScale="85000" lnSpcReduction="10000"/>
          </a:bodyPr>
          <a:lstStyle/>
          <a:p>
            <a:pPr>
              <a:lnSpc>
                <a:spcPct val="110000"/>
              </a:lnSpc>
            </a:pPr>
            <a:r>
              <a:rPr lang="en-ZA" dirty="0">
                <a:latin typeface="Arial"/>
                <a:cs typeface="Arial"/>
              </a:rPr>
              <a:t>Design</a:t>
            </a:r>
            <a:r>
              <a:rPr lang="en-ZA" spc="-55" dirty="0">
                <a:latin typeface="Arial"/>
                <a:cs typeface="Arial"/>
              </a:rPr>
              <a:t> </a:t>
            </a:r>
            <a:r>
              <a:rPr lang="en-ZA" dirty="0">
                <a:latin typeface="Arial"/>
                <a:cs typeface="Arial"/>
              </a:rPr>
              <a:t>patterns</a:t>
            </a:r>
            <a:r>
              <a:rPr lang="en-ZA" spc="-40" dirty="0">
                <a:latin typeface="Arial"/>
                <a:cs typeface="Arial"/>
              </a:rPr>
              <a:t> </a:t>
            </a:r>
            <a:r>
              <a:rPr lang="en-ZA" dirty="0">
                <a:latin typeface="Arial"/>
                <a:cs typeface="Arial"/>
              </a:rPr>
              <a:t>are</a:t>
            </a:r>
            <a:r>
              <a:rPr lang="en-ZA" spc="-40" dirty="0">
                <a:latin typeface="Arial"/>
                <a:cs typeface="Arial"/>
              </a:rPr>
              <a:t> </a:t>
            </a:r>
            <a:r>
              <a:rPr lang="en-ZA" dirty="0">
                <a:latin typeface="Arial"/>
                <a:cs typeface="Arial"/>
              </a:rPr>
              <a:t>different</a:t>
            </a:r>
            <a:r>
              <a:rPr lang="en-ZA" spc="-35" dirty="0">
                <a:latin typeface="Arial"/>
                <a:cs typeface="Arial"/>
              </a:rPr>
              <a:t> </a:t>
            </a:r>
            <a:r>
              <a:rPr lang="en-ZA" dirty="0">
                <a:latin typeface="Arial"/>
                <a:cs typeface="Arial"/>
              </a:rPr>
              <a:t>from</a:t>
            </a:r>
            <a:r>
              <a:rPr lang="en-ZA" spc="-40" dirty="0">
                <a:latin typeface="Arial"/>
                <a:cs typeface="Arial"/>
              </a:rPr>
              <a:t> </a:t>
            </a:r>
            <a:r>
              <a:rPr lang="en-ZA" dirty="0">
                <a:latin typeface="Arial"/>
                <a:cs typeface="Arial"/>
              </a:rPr>
              <a:t>architecture</a:t>
            </a:r>
            <a:r>
              <a:rPr lang="en-ZA" spc="-40" dirty="0">
                <a:latin typeface="Arial"/>
                <a:cs typeface="Arial"/>
              </a:rPr>
              <a:t> </a:t>
            </a:r>
            <a:r>
              <a:rPr lang="en-ZA" spc="-10" dirty="0">
                <a:latin typeface="Arial"/>
                <a:cs typeface="Arial"/>
              </a:rPr>
              <a:t>styles:</a:t>
            </a:r>
            <a:endParaRPr lang="en-ZA" dirty="0">
              <a:latin typeface="Arial"/>
              <a:cs typeface="Arial"/>
            </a:endParaRPr>
          </a:p>
          <a:p>
            <a:pPr lvl="1">
              <a:lnSpc>
                <a:spcPct val="110000"/>
              </a:lnSpc>
            </a:pPr>
            <a:r>
              <a:rPr lang="en-US" sz="2000" dirty="0"/>
              <a:t>Architecture styles focus on components and how they relate to each other</a:t>
            </a:r>
          </a:p>
          <a:p>
            <a:pPr lvl="1">
              <a:lnSpc>
                <a:spcPct val="110000"/>
              </a:lnSpc>
            </a:pPr>
            <a:r>
              <a:rPr lang="en-US" sz="2000" dirty="0"/>
              <a:t>Design patterns focus on low-level code, objects and classes</a:t>
            </a:r>
          </a:p>
          <a:p>
            <a:pPr marL="265176" lvl="1" indent="0">
              <a:lnSpc>
                <a:spcPct val="110000"/>
              </a:lnSpc>
              <a:buNone/>
            </a:pPr>
            <a:endParaRPr lang="en-US" sz="2000" dirty="0"/>
          </a:p>
          <a:p>
            <a:pPr marL="12700" marR="5080">
              <a:lnSpc>
                <a:spcPct val="110000"/>
              </a:lnSpc>
              <a:spcBef>
                <a:spcPts val="100"/>
              </a:spcBef>
            </a:pPr>
            <a:r>
              <a:rPr lang="en-ZA" dirty="0">
                <a:latin typeface="Arial"/>
                <a:cs typeface="Arial"/>
              </a:rPr>
              <a:t>If</a:t>
            </a:r>
            <a:r>
              <a:rPr lang="en-ZA" spc="-25" dirty="0">
                <a:latin typeface="Arial"/>
                <a:cs typeface="Arial"/>
              </a:rPr>
              <a:t> </a:t>
            </a:r>
            <a:r>
              <a:rPr lang="en-ZA" dirty="0">
                <a:latin typeface="Arial"/>
                <a:cs typeface="Arial"/>
              </a:rPr>
              <a:t>someone</a:t>
            </a:r>
            <a:r>
              <a:rPr lang="en-ZA" spc="-25" dirty="0">
                <a:latin typeface="Arial"/>
                <a:cs typeface="Arial"/>
              </a:rPr>
              <a:t> </a:t>
            </a:r>
            <a:r>
              <a:rPr lang="en-ZA" dirty="0">
                <a:latin typeface="Arial"/>
                <a:cs typeface="Arial"/>
              </a:rPr>
              <a:t>says</a:t>
            </a:r>
            <a:r>
              <a:rPr lang="en-ZA" spc="-25" dirty="0">
                <a:latin typeface="Arial"/>
                <a:cs typeface="Arial"/>
              </a:rPr>
              <a:t> </a:t>
            </a:r>
            <a:r>
              <a:rPr lang="en-ZA" dirty="0">
                <a:latin typeface="Arial"/>
                <a:cs typeface="Arial"/>
              </a:rPr>
              <a:t>“X”</a:t>
            </a:r>
            <a:r>
              <a:rPr lang="en-ZA" spc="-25" dirty="0">
                <a:latin typeface="Arial"/>
                <a:cs typeface="Arial"/>
              </a:rPr>
              <a:t> </a:t>
            </a:r>
            <a:r>
              <a:rPr lang="en-ZA" dirty="0">
                <a:latin typeface="Arial"/>
                <a:cs typeface="Arial"/>
              </a:rPr>
              <a:t>is</a:t>
            </a:r>
            <a:r>
              <a:rPr lang="en-ZA" spc="-25" dirty="0">
                <a:latin typeface="Arial"/>
                <a:cs typeface="Arial"/>
              </a:rPr>
              <a:t> </a:t>
            </a:r>
            <a:r>
              <a:rPr lang="en-ZA" dirty="0">
                <a:latin typeface="Arial"/>
                <a:cs typeface="Arial"/>
              </a:rPr>
              <a:t>a</a:t>
            </a:r>
            <a:r>
              <a:rPr lang="en-ZA" spc="-25" dirty="0">
                <a:latin typeface="Arial"/>
                <a:cs typeface="Arial"/>
              </a:rPr>
              <a:t> </a:t>
            </a:r>
            <a:r>
              <a:rPr lang="en-ZA" dirty="0">
                <a:latin typeface="Arial"/>
                <a:cs typeface="Arial"/>
              </a:rPr>
              <a:t>design</a:t>
            </a:r>
            <a:r>
              <a:rPr lang="en-ZA" spc="-25" dirty="0">
                <a:latin typeface="Arial"/>
                <a:cs typeface="Arial"/>
              </a:rPr>
              <a:t> </a:t>
            </a:r>
            <a:r>
              <a:rPr lang="en-ZA" dirty="0">
                <a:latin typeface="Arial"/>
                <a:cs typeface="Arial"/>
              </a:rPr>
              <a:t>pattern,</a:t>
            </a:r>
            <a:r>
              <a:rPr lang="en-ZA" spc="-15" dirty="0">
                <a:latin typeface="Arial"/>
                <a:cs typeface="Arial"/>
              </a:rPr>
              <a:t> </a:t>
            </a:r>
            <a:r>
              <a:rPr lang="en-ZA" dirty="0">
                <a:latin typeface="Arial"/>
                <a:cs typeface="Arial"/>
              </a:rPr>
              <a:t>expect</a:t>
            </a:r>
            <a:r>
              <a:rPr lang="en-ZA" spc="-25" dirty="0">
                <a:latin typeface="Arial"/>
                <a:cs typeface="Arial"/>
              </a:rPr>
              <a:t> </a:t>
            </a:r>
            <a:r>
              <a:rPr lang="en-ZA" dirty="0">
                <a:latin typeface="Arial"/>
                <a:cs typeface="Arial"/>
              </a:rPr>
              <a:t>code,</a:t>
            </a:r>
            <a:r>
              <a:rPr lang="en-ZA" spc="-15" dirty="0">
                <a:latin typeface="Arial"/>
                <a:cs typeface="Arial"/>
              </a:rPr>
              <a:t> </a:t>
            </a:r>
            <a:r>
              <a:rPr lang="en-ZA" dirty="0">
                <a:latin typeface="Arial"/>
                <a:cs typeface="Arial"/>
              </a:rPr>
              <a:t>class</a:t>
            </a:r>
            <a:r>
              <a:rPr lang="en-ZA" spc="-15" dirty="0">
                <a:latin typeface="Arial"/>
                <a:cs typeface="Arial"/>
              </a:rPr>
              <a:t> </a:t>
            </a:r>
            <a:r>
              <a:rPr lang="en-ZA" spc="-10" dirty="0">
                <a:latin typeface="Arial"/>
                <a:cs typeface="Arial"/>
              </a:rPr>
              <a:t>diagrams, </a:t>
            </a:r>
            <a:r>
              <a:rPr lang="en-ZA" spc="-20" dirty="0">
                <a:latin typeface="Arial"/>
                <a:cs typeface="Arial"/>
              </a:rPr>
              <a:t>etc,</a:t>
            </a:r>
            <a:endParaRPr lang="en-ZA" dirty="0">
              <a:latin typeface="Arial"/>
              <a:cs typeface="Arial"/>
            </a:endParaRPr>
          </a:p>
          <a:p>
            <a:pPr marL="12700" marR="637540">
              <a:lnSpc>
                <a:spcPct val="110000"/>
              </a:lnSpc>
              <a:spcBef>
                <a:spcPts val="420"/>
              </a:spcBef>
            </a:pPr>
            <a:r>
              <a:rPr lang="en-ZA" dirty="0">
                <a:latin typeface="Arial"/>
                <a:cs typeface="Arial"/>
              </a:rPr>
              <a:t>If</a:t>
            </a:r>
            <a:r>
              <a:rPr lang="en-ZA" spc="-30" dirty="0">
                <a:latin typeface="Arial"/>
                <a:cs typeface="Arial"/>
              </a:rPr>
              <a:t> </a:t>
            </a:r>
            <a:r>
              <a:rPr lang="en-ZA" dirty="0">
                <a:latin typeface="Arial"/>
                <a:cs typeface="Arial"/>
              </a:rPr>
              <a:t>someone</a:t>
            </a:r>
            <a:r>
              <a:rPr lang="en-ZA" spc="-25" dirty="0">
                <a:latin typeface="Arial"/>
                <a:cs typeface="Arial"/>
              </a:rPr>
              <a:t> </a:t>
            </a:r>
            <a:r>
              <a:rPr lang="en-ZA" dirty="0">
                <a:latin typeface="Arial"/>
                <a:cs typeface="Arial"/>
              </a:rPr>
              <a:t>says</a:t>
            </a:r>
            <a:r>
              <a:rPr lang="en-ZA" spc="-30" dirty="0">
                <a:latin typeface="Arial"/>
                <a:cs typeface="Arial"/>
              </a:rPr>
              <a:t> </a:t>
            </a:r>
            <a:r>
              <a:rPr lang="en-ZA" dirty="0">
                <a:latin typeface="Arial"/>
                <a:cs typeface="Arial"/>
              </a:rPr>
              <a:t>“Y”</a:t>
            </a:r>
            <a:r>
              <a:rPr lang="en-ZA" spc="-25" dirty="0">
                <a:latin typeface="Arial"/>
                <a:cs typeface="Arial"/>
              </a:rPr>
              <a:t> </a:t>
            </a:r>
            <a:r>
              <a:rPr lang="en-ZA" dirty="0">
                <a:latin typeface="Arial"/>
                <a:cs typeface="Arial"/>
              </a:rPr>
              <a:t>is</a:t>
            </a:r>
            <a:r>
              <a:rPr lang="en-ZA" spc="-30" dirty="0">
                <a:latin typeface="Arial"/>
                <a:cs typeface="Arial"/>
              </a:rPr>
              <a:t> </a:t>
            </a:r>
            <a:r>
              <a:rPr lang="en-ZA" dirty="0">
                <a:latin typeface="Arial"/>
                <a:cs typeface="Arial"/>
              </a:rPr>
              <a:t>an</a:t>
            </a:r>
            <a:r>
              <a:rPr lang="en-ZA" spc="-25" dirty="0">
                <a:latin typeface="Arial"/>
                <a:cs typeface="Arial"/>
              </a:rPr>
              <a:t> </a:t>
            </a:r>
            <a:r>
              <a:rPr lang="en-ZA" dirty="0">
                <a:latin typeface="Arial"/>
                <a:cs typeface="Arial"/>
              </a:rPr>
              <a:t>architecture</a:t>
            </a:r>
            <a:r>
              <a:rPr lang="en-ZA" spc="-30" dirty="0">
                <a:latin typeface="Arial"/>
                <a:cs typeface="Arial"/>
              </a:rPr>
              <a:t> </a:t>
            </a:r>
            <a:r>
              <a:rPr lang="en-ZA" dirty="0">
                <a:latin typeface="Arial"/>
                <a:cs typeface="Arial"/>
              </a:rPr>
              <a:t>style,</a:t>
            </a:r>
            <a:r>
              <a:rPr lang="en-ZA" spc="-15" dirty="0">
                <a:latin typeface="Arial"/>
                <a:cs typeface="Arial"/>
              </a:rPr>
              <a:t> </a:t>
            </a:r>
            <a:r>
              <a:rPr lang="en-ZA" dirty="0">
                <a:latin typeface="Arial"/>
                <a:cs typeface="Arial"/>
              </a:rPr>
              <a:t>expect</a:t>
            </a:r>
            <a:r>
              <a:rPr lang="en-ZA" spc="-20" dirty="0">
                <a:latin typeface="Arial"/>
                <a:cs typeface="Arial"/>
              </a:rPr>
              <a:t> </a:t>
            </a:r>
            <a:r>
              <a:rPr lang="en-ZA" dirty="0">
                <a:latin typeface="Arial"/>
                <a:cs typeface="Arial"/>
              </a:rPr>
              <a:t>higher</a:t>
            </a:r>
            <a:r>
              <a:rPr lang="en-ZA" spc="-25" dirty="0">
                <a:latin typeface="Arial"/>
                <a:cs typeface="Arial"/>
              </a:rPr>
              <a:t> </a:t>
            </a:r>
            <a:r>
              <a:rPr lang="en-ZA" spc="-10" dirty="0">
                <a:latin typeface="Arial"/>
                <a:cs typeface="Arial"/>
              </a:rPr>
              <a:t>level </a:t>
            </a:r>
            <a:r>
              <a:rPr lang="en-ZA" dirty="0">
                <a:latin typeface="Arial"/>
                <a:cs typeface="Arial"/>
              </a:rPr>
              <a:t>diagrams</a:t>
            </a:r>
            <a:r>
              <a:rPr lang="en-ZA" spc="-80" dirty="0">
                <a:latin typeface="Arial"/>
                <a:cs typeface="Arial"/>
              </a:rPr>
              <a:t> </a:t>
            </a:r>
            <a:r>
              <a:rPr lang="en-ZA" dirty="0">
                <a:latin typeface="Arial"/>
                <a:cs typeface="Arial"/>
              </a:rPr>
              <a:t>(component</a:t>
            </a:r>
            <a:r>
              <a:rPr lang="en-ZA" spc="-65" dirty="0">
                <a:latin typeface="Arial"/>
                <a:cs typeface="Arial"/>
              </a:rPr>
              <a:t> </a:t>
            </a:r>
            <a:r>
              <a:rPr lang="en-ZA" dirty="0">
                <a:latin typeface="Arial"/>
                <a:cs typeface="Arial"/>
              </a:rPr>
              <a:t>diagrams,</a:t>
            </a:r>
            <a:r>
              <a:rPr lang="en-ZA" spc="-65" dirty="0">
                <a:latin typeface="Arial"/>
                <a:cs typeface="Arial"/>
              </a:rPr>
              <a:t> </a:t>
            </a:r>
            <a:r>
              <a:rPr lang="en-ZA" dirty="0">
                <a:latin typeface="Arial"/>
                <a:cs typeface="Arial"/>
              </a:rPr>
              <a:t>activity</a:t>
            </a:r>
            <a:r>
              <a:rPr lang="en-ZA" spc="-75" dirty="0">
                <a:latin typeface="Arial"/>
                <a:cs typeface="Arial"/>
              </a:rPr>
              <a:t> </a:t>
            </a:r>
            <a:r>
              <a:rPr lang="en-ZA" dirty="0">
                <a:latin typeface="Arial"/>
                <a:cs typeface="Arial"/>
              </a:rPr>
              <a:t>diagrams,</a:t>
            </a:r>
            <a:r>
              <a:rPr lang="en-ZA" spc="-65" dirty="0">
                <a:latin typeface="Arial"/>
                <a:cs typeface="Arial"/>
              </a:rPr>
              <a:t> </a:t>
            </a:r>
            <a:r>
              <a:rPr lang="en-ZA" spc="-10" dirty="0">
                <a:latin typeface="Arial"/>
                <a:cs typeface="Arial"/>
              </a:rPr>
              <a:t>etc.)</a:t>
            </a:r>
            <a:endParaRPr lang="en-ZA" dirty="0">
              <a:latin typeface="Arial"/>
              <a:cs typeface="Arial"/>
            </a:endParaRPr>
          </a:p>
          <a:p>
            <a:pPr marL="12700">
              <a:lnSpc>
                <a:spcPct val="110000"/>
              </a:lnSpc>
              <a:spcBef>
                <a:spcPts val="409"/>
              </a:spcBef>
            </a:pPr>
            <a:r>
              <a:rPr lang="en-ZA" dirty="0">
                <a:latin typeface="Arial"/>
                <a:cs typeface="Arial"/>
              </a:rPr>
              <a:t>The</a:t>
            </a:r>
            <a:r>
              <a:rPr lang="en-ZA" spc="-40" dirty="0">
                <a:latin typeface="Arial"/>
                <a:cs typeface="Arial"/>
              </a:rPr>
              <a:t> </a:t>
            </a:r>
            <a:r>
              <a:rPr lang="en-ZA" dirty="0">
                <a:latin typeface="Arial"/>
                <a:cs typeface="Arial"/>
              </a:rPr>
              <a:t>line</a:t>
            </a:r>
            <a:r>
              <a:rPr lang="en-ZA" spc="-35" dirty="0">
                <a:latin typeface="Arial"/>
                <a:cs typeface="Arial"/>
              </a:rPr>
              <a:t> </a:t>
            </a:r>
            <a:r>
              <a:rPr lang="en-ZA" dirty="0">
                <a:latin typeface="Arial"/>
                <a:cs typeface="Arial"/>
              </a:rPr>
              <a:t>between</a:t>
            </a:r>
            <a:r>
              <a:rPr lang="en-ZA" spc="-30" dirty="0">
                <a:latin typeface="Arial"/>
                <a:cs typeface="Arial"/>
              </a:rPr>
              <a:t> </a:t>
            </a:r>
            <a:r>
              <a:rPr lang="en-ZA" dirty="0">
                <a:latin typeface="Arial"/>
                <a:cs typeface="Arial"/>
              </a:rPr>
              <a:t>architecture</a:t>
            </a:r>
            <a:r>
              <a:rPr lang="en-ZA" spc="-35" dirty="0">
                <a:latin typeface="Arial"/>
                <a:cs typeface="Arial"/>
              </a:rPr>
              <a:t> </a:t>
            </a:r>
            <a:r>
              <a:rPr lang="en-ZA" dirty="0">
                <a:latin typeface="Arial"/>
                <a:cs typeface="Arial"/>
              </a:rPr>
              <a:t>and</a:t>
            </a:r>
            <a:r>
              <a:rPr lang="en-ZA" spc="-40" dirty="0">
                <a:latin typeface="Arial"/>
                <a:cs typeface="Arial"/>
              </a:rPr>
              <a:t> </a:t>
            </a:r>
            <a:r>
              <a:rPr lang="en-ZA" dirty="0">
                <a:latin typeface="Arial"/>
                <a:cs typeface="Arial"/>
              </a:rPr>
              <a:t>design</a:t>
            </a:r>
            <a:r>
              <a:rPr lang="en-ZA" spc="-35" dirty="0">
                <a:latin typeface="Arial"/>
                <a:cs typeface="Arial"/>
              </a:rPr>
              <a:t> </a:t>
            </a:r>
            <a:r>
              <a:rPr lang="en-ZA" dirty="0">
                <a:latin typeface="Arial"/>
                <a:cs typeface="Arial"/>
              </a:rPr>
              <a:t>is</a:t>
            </a:r>
            <a:r>
              <a:rPr lang="en-ZA" spc="-40" dirty="0">
                <a:latin typeface="Arial"/>
                <a:cs typeface="Arial"/>
              </a:rPr>
              <a:t> </a:t>
            </a:r>
            <a:r>
              <a:rPr lang="en-ZA" spc="-10" dirty="0">
                <a:latin typeface="Arial"/>
                <a:cs typeface="Arial"/>
              </a:rPr>
              <a:t>blurry</a:t>
            </a:r>
            <a:endParaRPr lang="en-ZA" dirty="0">
              <a:latin typeface="Arial"/>
              <a:cs typeface="Arial"/>
            </a:endParaRPr>
          </a:p>
        </p:txBody>
      </p:sp>
    </p:spTree>
    <p:extLst>
      <p:ext uri="{BB962C8B-B14F-4D97-AF65-F5344CB8AC3E}">
        <p14:creationId xmlns:p14="http://schemas.microsoft.com/office/powerpoint/2010/main" val="306085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353270"/>
            <a:ext cx="13800562"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60</a:t>
            </a:fld>
            <a:endParaRPr spc="-33" dirty="0"/>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46329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40" dirty="0">
                <a:latin typeface="Arial"/>
                <a:cs typeface="Arial"/>
              </a:rPr>
              <a:t> </a:t>
            </a:r>
            <a:r>
              <a:rPr sz="2397" dirty="0">
                <a:latin typeface="Arial"/>
                <a:cs typeface="Arial"/>
              </a:rPr>
              <a:t>builder</a:t>
            </a:r>
            <a:r>
              <a:rPr sz="2397" spc="-33" dirty="0">
                <a:latin typeface="Arial"/>
                <a:cs typeface="Arial"/>
              </a:rPr>
              <a:t> </a:t>
            </a:r>
            <a:r>
              <a:rPr sz="2397" spc="-13" dirty="0">
                <a:latin typeface="Arial"/>
                <a:cs typeface="Arial"/>
              </a:rPr>
              <a:t>when:</a:t>
            </a:r>
            <a:endParaRPr sz="2397" dirty="0">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10518701" cy="156955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60" dirty="0">
                <a:latin typeface="Arial"/>
                <a:cs typeface="Arial"/>
              </a:rPr>
              <a:t> </a:t>
            </a:r>
            <a:r>
              <a:rPr sz="2397" dirty="0">
                <a:latin typeface="Arial"/>
                <a:cs typeface="Arial"/>
              </a:rPr>
              <a:t>algorithm</a:t>
            </a:r>
            <a:r>
              <a:rPr sz="2397" spc="-40" dirty="0">
                <a:latin typeface="Arial"/>
                <a:cs typeface="Arial"/>
              </a:rPr>
              <a:t> </a:t>
            </a:r>
            <a:r>
              <a:rPr sz="2397" dirty="0">
                <a:latin typeface="Arial"/>
                <a:cs typeface="Arial"/>
              </a:rPr>
              <a:t>for</a:t>
            </a:r>
            <a:r>
              <a:rPr sz="2397" spc="-40" dirty="0">
                <a:latin typeface="Arial"/>
                <a:cs typeface="Arial"/>
              </a:rPr>
              <a:t> </a:t>
            </a:r>
            <a:r>
              <a:rPr sz="2397" dirty="0">
                <a:latin typeface="Arial"/>
                <a:cs typeface="Arial"/>
              </a:rPr>
              <a:t>creating</a:t>
            </a:r>
            <a:r>
              <a:rPr sz="2397" spc="-47"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complex</a:t>
            </a:r>
            <a:r>
              <a:rPr sz="2397" spc="-27" dirty="0">
                <a:latin typeface="Arial"/>
                <a:cs typeface="Arial"/>
              </a:rPr>
              <a:t> </a:t>
            </a:r>
            <a:r>
              <a:rPr sz="2397" dirty="0">
                <a:latin typeface="Arial"/>
                <a:cs typeface="Arial"/>
              </a:rPr>
              <a:t>object</a:t>
            </a:r>
            <a:r>
              <a:rPr sz="2397" spc="-33" dirty="0">
                <a:latin typeface="Arial"/>
                <a:cs typeface="Arial"/>
              </a:rPr>
              <a:t> </a:t>
            </a:r>
            <a:r>
              <a:rPr sz="2397" dirty="0">
                <a:latin typeface="Arial"/>
                <a:cs typeface="Arial"/>
              </a:rPr>
              <a:t>should</a:t>
            </a:r>
            <a:r>
              <a:rPr sz="2397" spc="-27"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independent</a:t>
            </a:r>
            <a:r>
              <a:rPr sz="2397" spc="-33"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the</a:t>
            </a:r>
            <a:r>
              <a:rPr sz="2397" spc="-40" dirty="0">
                <a:latin typeface="Arial"/>
                <a:cs typeface="Arial"/>
              </a:rPr>
              <a:t> </a:t>
            </a:r>
            <a:r>
              <a:rPr sz="2397" spc="-13" dirty="0">
                <a:latin typeface="Arial"/>
                <a:cs typeface="Arial"/>
              </a:rPr>
              <a:t>parts </a:t>
            </a:r>
            <a:r>
              <a:rPr sz="2397" dirty="0">
                <a:latin typeface="Arial"/>
                <a:cs typeface="Arial"/>
              </a:rPr>
              <a:t>that</a:t>
            </a:r>
            <a:r>
              <a:rPr sz="2397" spc="-33" dirty="0">
                <a:latin typeface="Arial"/>
                <a:cs typeface="Arial"/>
              </a:rPr>
              <a:t> </a:t>
            </a:r>
            <a:r>
              <a:rPr sz="2397" dirty="0">
                <a:latin typeface="Arial"/>
                <a:cs typeface="Arial"/>
              </a:rPr>
              <a:t>make</a:t>
            </a:r>
            <a:r>
              <a:rPr sz="2397" spc="-33" dirty="0">
                <a:latin typeface="Arial"/>
                <a:cs typeface="Arial"/>
              </a:rPr>
              <a:t> </a:t>
            </a:r>
            <a:r>
              <a:rPr sz="2397" dirty="0">
                <a:latin typeface="Arial"/>
                <a:cs typeface="Arial"/>
              </a:rPr>
              <a:t>up</a:t>
            </a:r>
            <a:r>
              <a:rPr sz="2397" spc="-27"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object</a:t>
            </a:r>
            <a:r>
              <a:rPr sz="2397" spc="-33" dirty="0">
                <a:latin typeface="Arial"/>
                <a:cs typeface="Arial"/>
              </a:rPr>
              <a:t> </a:t>
            </a:r>
            <a:r>
              <a:rPr sz="2397" dirty="0">
                <a:latin typeface="Arial"/>
                <a:cs typeface="Arial"/>
              </a:rPr>
              <a:t>and</a:t>
            </a:r>
            <a:r>
              <a:rPr sz="2397" spc="-27" dirty="0">
                <a:latin typeface="Arial"/>
                <a:cs typeface="Arial"/>
              </a:rPr>
              <a:t> </a:t>
            </a:r>
            <a:r>
              <a:rPr sz="2397" dirty="0">
                <a:latin typeface="Arial"/>
                <a:cs typeface="Arial"/>
              </a:rPr>
              <a:t>how</a:t>
            </a:r>
            <a:r>
              <a:rPr sz="2397" spc="-33" dirty="0">
                <a:latin typeface="Arial"/>
                <a:cs typeface="Arial"/>
              </a:rPr>
              <a:t> </a:t>
            </a:r>
            <a:r>
              <a:rPr sz="2397" dirty="0">
                <a:latin typeface="Arial"/>
                <a:cs typeface="Arial"/>
              </a:rPr>
              <a:t>they're</a:t>
            </a:r>
            <a:r>
              <a:rPr sz="2397" spc="-27" dirty="0">
                <a:latin typeface="Arial"/>
                <a:cs typeface="Arial"/>
              </a:rPr>
              <a:t> </a:t>
            </a:r>
            <a:r>
              <a:rPr sz="2397" spc="-13" dirty="0">
                <a:latin typeface="Arial"/>
                <a:cs typeface="Arial"/>
              </a:rPr>
              <a:t>assembled</a:t>
            </a:r>
            <a:endParaRPr sz="2397" dirty="0">
              <a:latin typeface="Arial"/>
              <a:cs typeface="Arial"/>
            </a:endParaRPr>
          </a:p>
          <a:p>
            <a:pPr marL="16913" marR="482854">
              <a:spcBef>
                <a:spcPts val="559"/>
              </a:spcBef>
            </a:pPr>
            <a:r>
              <a:rPr sz="2397" dirty="0">
                <a:latin typeface="Arial"/>
                <a:cs typeface="Arial"/>
              </a:rPr>
              <a:t>the</a:t>
            </a:r>
            <a:r>
              <a:rPr sz="2397" spc="-60" dirty="0">
                <a:latin typeface="Arial"/>
                <a:cs typeface="Arial"/>
              </a:rPr>
              <a:t> </a:t>
            </a:r>
            <a:r>
              <a:rPr sz="2397" dirty="0">
                <a:latin typeface="Arial"/>
                <a:cs typeface="Arial"/>
              </a:rPr>
              <a:t>construction</a:t>
            </a:r>
            <a:r>
              <a:rPr sz="2397" spc="-53" dirty="0">
                <a:latin typeface="Arial"/>
                <a:cs typeface="Arial"/>
              </a:rPr>
              <a:t> </a:t>
            </a:r>
            <a:r>
              <a:rPr sz="2397" dirty="0">
                <a:latin typeface="Arial"/>
                <a:cs typeface="Arial"/>
              </a:rPr>
              <a:t>process</a:t>
            </a:r>
            <a:r>
              <a:rPr sz="2397" spc="-40" dirty="0">
                <a:latin typeface="Arial"/>
                <a:cs typeface="Arial"/>
              </a:rPr>
              <a:t> </a:t>
            </a:r>
            <a:r>
              <a:rPr sz="2397" dirty="0">
                <a:latin typeface="Arial"/>
                <a:cs typeface="Arial"/>
              </a:rPr>
              <a:t>must</a:t>
            </a:r>
            <a:r>
              <a:rPr sz="2397" spc="-40" dirty="0">
                <a:latin typeface="Arial"/>
                <a:cs typeface="Arial"/>
              </a:rPr>
              <a:t> </a:t>
            </a:r>
            <a:r>
              <a:rPr sz="2397" dirty="0">
                <a:latin typeface="Arial"/>
                <a:cs typeface="Arial"/>
              </a:rPr>
              <a:t>allow</a:t>
            </a:r>
            <a:r>
              <a:rPr sz="2397" spc="-60" dirty="0">
                <a:latin typeface="Arial"/>
                <a:cs typeface="Arial"/>
              </a:rPr>
              <a:t> </a:t>
            </a:r>
            <a:r>
              <a:rPr sz="2397" dirty="0">
                <a:latin typeface="Arial"/>
                <a:cs typeface="Arial"/>
              </a:rPr>
              <a:t>different</a:t>
            </a:r>
            <a:r>
              <a:rPr sz="2397" spc="-40" dirty="0">
                <a:latin typeface="Arial"/>
                <a:cs typeface="Arial"/>
              </a:rPr>
              <a:t> </a:t>
            </a:r>
            <a:r>
              <a:rPr sz="2397" dirty="0">
                <a:latin typeface="Arial"/>
                <a:cs typeface="Arial"/>
              </a:rPr>
              <a:t>representations</a:t>
            </a:r>
            <a:r>
              <a:rPr sz="2397" spc="-53" dirty="0">
                <a:latin typeface="Arial"/>
                <a:cs typeface="Arial"/>
              </a:rPr>
              <a:t> </a:t>
            </a:r>
            <a:r>
              <a:rPr sz="2397" dirty="0">
                <a:latin typeface="Arial"/>
                <a:cs typeface="Arial"/>
              </a:rPr>
              <a:t>for</a:t>
            </a:r>
            <a:r>
              <a:rPr sz="2397" spc="-53" dirty="0">
                <a:latin typeface="Arial"/>
                <a:cs typeface="Arial"/>
              </a:rPr>
              <a:t> </a:t>
            </a:r>
            <a:r>
              <a:rPr sz="2397" dirty="0">
                <a:latin typeface="Arial"/>
                <a:cs typeface="Arial"/>
              </a:rPr>
              <a:t>the</a:t>
            </a:r>
            <a:r>
              <a:rPr sz="2397" spc="-53" dirty="0">
                <a:latin typeface="Arial"/>
                <a:cs typeface="Arial"/>
              </a:rPr>
              <a:t> </a:t>
            </a:r>
            <a:r>
              <a:rPr sz="2397" spc="-13" dirty="0">
                <a:latin typeface="Arial"/>
                <a:cs typeface="Arial"/>
              </a:rPr>
              <a:t>object </a:t>
            </a:r>
            <a:r>
              <a:rPr sz="2397" dirty="0">
                <a:latin typeface="Arial"/>
                <a:cs typeface="Arial"/>
              </a:rPr>
              <a:t>that's</a:t>
            </a:r>
            <a:r>
              <a:rPr sz="2397" spc="-33" dirty="0">
                <a:latin typeface="Arial"/>
                <a:cs typeface="Arial"/>
              </a:rPr>
              <a:t> </a:t>
            </a:r>
            <a:r>
              <a:rPr sz="2397" spc="-13" dirty="0">
                <a:latin typeface="Arial"/>
                <a:cs typeface="Arial"/>
              </a:rPr>
              <a:t>constructed</a:t>
            </a:r>
            <a:endParaRPr sz="2397" dirty="0">
              <a:latin typeface="Arial"/>
              <a:cs typeface="Arial"/>
            </a:endParaRPr>
          </a:p>
        </p:txBody>
      </p:sp>
      <p:sp>
        <p:nvSpPr>
          <p:cNvPr id="7" name="object 7"/>
          <p:cNvSpPr txBox="1"/>
          <p:nvPr/>
        </p:nvSpPr>
        <p:spPr>
          <a:xfrm>
            <a:off x="1201586"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489233" y="378000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773041" y="3688440"/>
            <a:ext cx="4728722"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e.g.</a:t>
            </a:r>
            <a:r>
              <a:rPr sz="2397" spc="-40" dirty="0">
                <a:latin typeface="Arial"/>
                <a:cs typeface="Arial"/>
              </a:rPr>
              <a:t> </a:t>
            </a:r>
            <a:r>
              <a:rPr sz="2397" dirty="0">
                <a:latin typeface="Arial"/>
                <a:cs typeface="Arial"/>
              </a:rPr>
              <a:t>stone</a:t>
            </a:r>
            <a:r>
              <a:rPr sz="2397" spc="-40" dirty="0">
                <a:latin typeface="Arial"/>
                <a:cs typeface="Arial"/>
              </a:rPr>
              <a:t> </a:t>
            </a:r>
            <a:r>
              <a:rPr sz="2397" dirty="0">
                <a:latin typeface="Arial"/>
                <a:cs typeface="Arial"/>
              </a:rPr>
              <a:t>house</a:t>
            </a:r>
            <a:r>
              <a:rPr sz="2397" spc="-33" dirty="0">
                <a:latin typeface="Arial"/>
                <a:cs typeface="Arial"/>
              </a:rPr>
              <a:t> </a:t>
            </a:r>
            <a:r>
              <a:rPr sz="2397" dirty="0">
                <a:latin typeface="Arial"/>
                <a:cs typeface="Arial"/>
              </a:rPr>
              <a:t>vs</a:t>
            </a:r>
            <a:r>
              <a:rPr sz="2397" spc="-27" dirty="0">
                <a:latin typeface="Arial"/>
                <a:cs typeface="Arial"/>
              </a:rPr>
              <a:t> </a:t>
            </a:r>
            <a:r>
              <a:rPr sz="2397" dirty="0">
                <a:latin typeface="Arial"/>
                <a:cs typeface="Arial"/>
              </a:rPr>
              <a:t>wooden</a:t>
            </a:r>
            <a:r>
              <a:rPr sz="2397" spc="-33" dirty="0">
                <a:latin typeface="Arial"/>
                <a:cs typeface="Arial"/>
              </a:rPr>
              <a:t> </a:t>
            </a:r>
            <a:r>
              <a:rPr sz="2397" spc="-13" dirty="0">
                <a:latin typeface="Arial"/>
                <a:cs typeface="Arial"/>
              </a:rPr>
              <a:t>house</a:t>
            </a:r>
            <a:endParaRPr sz="2397">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318550"/>
            <a:ext cx="13800562" cy="632630"/>
          </a:xfrm>
          <a:prstGeom prst="rect">
            <a:avLst/>
          </a:prstGeom>
        </p:spPr>
        <p:txBody>
          <a:bodyPr vert="horz" wrap="square" lIns="0" tIns="16912" rIns="0" bIns="0" rtlCol="0" anchor="t">
            <a:spAutoFit/>
          </a:bodyPr>
          <a:lstStyle/>
          <a:p>
            <a:pPr marL="16913">
              <a:spcBef>
                <a:spcPts val="133"/>
              </a:spcBef>
            </a:pPr>
            <a:r>
              <a:rPr spc="-13" dirty="0"/>
              <a:t>Builder</a:t>
            </a:r>
          </a:p>
        </p:txBody>
      </p:sp>
      <p:sp>
        <p:nvSpPr>
          <p:cNvPr id="15" name="object 15"/>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61</a:t>
            </a:fld>
            <a:endParaRPr spc="-33" dirty="0"/>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10327590" cy="2371440"/>
          </a:xfrm>
          <a:prstGeom prst="rect">
            <a:avLst/>
          </a:prstGeom>
        </p:spPr>
        <p:txBody>
          <a:bodyPr vert="horz" wrap="square" lIns="0" tIns="16912" rIns="0" bIns="0" rtlCol="0">
            <a:spAutoFit/>
          </a:bodyPr>
          <a:lstStyle/>
          <a:p>
            <a:pPr marL="16913" marR="6765">
              <a:spcBef>
                <a:spcPts val="133"/>
              </a:spcBef>
            </a:pPr>
            <a:r>
              <a:rPr sz="2397" spc="-40" dirty="0">
                <a:latin typeface="Arial"/>
                <a:cs typeface="Arial"/>
              </a:rPr>
              <a:t>You </a:t>
            </a:r>
            <a:r>
              <a:rPr sz="2397" dirty="0">
                <a:latin typeface="Arial"/>
                <a:cs typeface="Arial"/>
              </a:rPr>
              <a:t>can</a:t>
            </a:r>
            <a:r>
              <a:rPr sz="2397" spc="-40" dirty="0">
                <a:latin typeface="Arial"/>
                <a:cs typeface="Arial"/>
              </a:rPr>
              <a:t> </a:t>
            </a:r>
            <a:r>
              <a:rPr sz="2397" dirty="0">
                <a:latin typeface="Arial"/>
                <a:cs typeface="Arial"/>
              </a:rPr>
              <a:t>construct</a:t>
            </a:r>
            <a:r>
              <a:rPr sz="2397" spc="-20" dirty="0">
                <a:latin typeface="Arial"/>
                <a:cs typeface="Arial"/>
              </a:rPr>
              <a:t> </a:t>
            </a:r>
            <a:r>
              <a:rPr sz="2397" dirty="0">
                <a:latin typeface="Arial"/>
                <a:cs typeface="Arial"/>
              </a:rPr>
              <a:t>objects</a:t>
            </a:r>
            <a:r>
              <a:rPr sz="2397" spc="-27" dirty="0">
                <a:latin typeface="Arial"/>
                <a:cs typeface="Arial"/>
              </a:rPr>
              <a:t> </a:t>
            </a:r>
            <a:r>
              <a:rPr sz="2397" spc="-13" dirty="0">
                <a:latin typeface="Arial"/>
                <a:cs typeface="Arial"/>
              </a:rPr>
              <a:t>step-by-</a:t>
            </a:r>
            <a:r>
              <a:rPr sz="2397" dirty="0">
                <a:latin typeface="Arial"/>
                <a:cs typeface="Arial"/>
              </a:rPr>
              <a:t>step,</a:t>
            </a:r>
            <a:r>
              <a:rPr sz="2397" spc="-27" dirty="0">
                <a:latin typeface="Arial"/>
                <a:cs typeface="Arial"/>
              </a:rPr>
              <a:t> </a:t>
            </a:r>
            <a:r>
              <a:rPr sz="2397" dirty="0">
                <a:latin typeface="Arial"/>
                <a:cs typeface="Arial"/>
              </a:rPr>
              <a:t>defer</a:t>
            </a:r>
            <a:r>
              <a:rPr sz="2397" spc="-33" dirty="0">
                <a:latin typeface="Arial"/>
                <a:cs typeface="Arial"/>
              </a:rPr>
              <a:t> </a:t>
            </a:r>
            <a:r>
              <a:rPr sz="2397" dirty="0">
                <a:latin typeface="Arial"/>
                <a:cs typeface="Arial"/>
              </a:rPr>
              <a:t>construction</a:t>
            </a:r>
            <a:r>
              <a:rPr sz="2397" spc="-40" dirty="0">
                <a:latin typeface="Arial"/>
                <a:cs typeface="Arial"/>
              </a:rPr>
              <a:t> </a:t>
            </a:r>
            <a:r>
              <a:rPr sz="2397" dirty="0">
                <a:latin typeface="Arial"/>
                <a:cs typeface="Arial"/>
              </a:rPr>
              <a:t>steps</a:t>
            </a:r>
            <a:r>
              <a:rPr sz="2397" spc="-33" dirty="0">
                <a:latin typeface="Arial"/>
                <a:cs typeface="Arial"/>
              </a:rPr>
              <a:t> </a:t>
            </a:r>
            <a:r>
              <a:rPr sz="2397" dirty="0">
                <a:latin typeface="Arial"/>
                <a:cs typeface="Arial"/>
              </a:rPr>
              <a:t>or</a:t>
            </a:r>
            <a:r>
              <a:rPr sz="2397" spc="-40" dirty="0">
                <a:latin typeface="Arial"/>
                <a:cs typeface="Arial"/>
              </a:rPr>
              <a:t> </a:t>
            </a:r>
            <a:r>
              <a:rPr sz="2397" dirty="0">
                <a:latin typeface="Arial"/>
                <a:cs typeface="Arial"/>
              </a:rPr>
              <a:t>run</a:t>
            </a:r>
            <a:r>
              <a:rPr sz="2397" spc="-47" dirty="0">
                <a:latin typeface="Arial"/>
                <a:cs typeface="Arial"/>
              </a:rPr>
              <a:t> </a:t>
            </a:r>
            <a:r>
              <a:rPr sz="2397" spc="-13" dirty="0">
                <a:latin typeface="Arial"/>
                <a:cs typeface="Arial"/>
              </a:rPr>
              <a:t>steps recursively</a:t>
            </a:r>
            <a:endParaRPr sz="2397">
              <a:latin typeface="Arial"/>
              <a:cs typeface="Arial"/>
            </a:endParaRPr>
          </a:p>
          <a:p>
            <a:pPr marL="16913" marR="1567797">
              <a:spcBef>
                <a:spcPts val="559"/>
              </a:spcBef>
            </a:pPr>
            <a:r>
              <a:rPr sz="2397" spc="-40" dirty="0">
                <a:latin typeface="Arial"/>
                <a:cs typeface="Arial"/>
              </a:rPr>
              <a:t>You</a:t>
            </a:r>
            <a:r>
              <a:rPr sz="2397" spc="-7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reuse</a:t>
            </a:r>
            <a:r>
              <a:rPr sz="2397" spc="-53"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same</a:t>
            </a:r>
            <a:r>
              <a:rPr sz="2397" spc="-60" dirty="0">
                <a:latin typeface="Arial"/>
                <a:cs typeface="Arial"/>
              </a:rPr>
              <a:t> </a:t>
            </a:r>
            <a:r>
              <a:rPr sz="2397" dirty="0">
                <a:latin typeface="Arial"/>
                <a:cs typeface="Arial"/>
              </a:rPr>
              <a:t>construction</a:t>
            </a:r>
            <a:r>
              <a:rPr sz="2397" spc="-53" dirty="0">
                <a:latin typeface="Arial"/>
                <a:cs typeface="Arial"/>
              </a:rPr>
              <a:t> </a:t>
            </a:r>
            <a:r>
              <a:rPr sz="2397" dirty="0">
                <a:latin typeface="Arial"/>
                <a:cs typeface="Arial"/>
              </a:rPr>
              <a:t>code</a:t>
            </a:r>
            <a:r>
              <a:rPr sz="2397" spc="-53" dirty="0">
                <a:latin typeface="Arial"/>
                <a:cs typeface="Arial"/>
              </a:rPr>
              <a:t> </a:t>
            </a:r>
            <a:r>
              <a:rPr sz="2397" dirty="0">
                <a:latin typeface="Arial"/>
                <a:cs typeface="Arial"/>
              </a:rPr>
              <a:t>when</a:t>
            </a:r>
            <a:r>
              <a:rPr sz="2397" spc="-67" dirty="0">
                <a:latin typeface="Arial"/>
                <a:cs typeface="Arial"/>
              </a:rPr>
              <a:t> </a:t>
            </a:r>
            <a:r>
              <a:rPr sz="2397" dirty="0">
                <a:latin typeface="Arial"/>
                <a:cs typeface="Arial"/>
              </a:rPr>
              <a:t>building</a:t>
            </a:r>
            <a:r>
              <a:rPr sz="2397" spc="-40" dirty="0">
                <a:latin typeface="Arial"/>
                <a:cs typeface="Arial"/>
              </a:rPr>
              <a:t> </a:t>
            </a:r>
            <a:r>
              <a:rPr sz="2397" spc="-13" dirty="0">
                <a:latin typeface="Arial"/>
                <a:cs typeface="Arial"/>
              </a:rPr>
              <a:t>various </a:t>
            </a:r>
            <a:r>
              <a:rPr sz="2397" dirty="0">
                <a:latin typeface="Arial"/>
                <a:cs typeface="Arial"/>
              </a:rPr>
              <a:t>representations</a:t>
            </a:r>
            <a:r>
              <a:rPr sz="2397" spc="-73" dirty="0">
                <a:latin typeface="Arial"/>
                <a:cs typeface="Arial"/>
              </a:rPr>
              <a:t> </a:t>
            </a:r>
            <a:r>
              <a:rPr sz="2397" dirty="0">
                <a:latin typeface="Arial"/>
                <a:cs typeface="Arial"/>
              </a:rPr>
              <a:t>of</a:t>
            </a:r>
            <a:r>
              <a:rPr sz="2397" spc="-73" dirty="0">
                <a:latin typeface="Arial"/>
                <a:cs typeface="Arial"/>
              </a:rPr>
              <a:t> </a:t>
            </a:r>
            <a:r>
              <a:rPr sz="2397" spc="-13" dirty="0">
                <a:latin typeface="Arial"/>
                <a:cs typeface="Arial"/>
              </a:rPr>
              <a:t>products</a:t>
            </a:r>
            <a:endParaRPr sz="2397">
              <a:latin typeface="Arial"/>
              <a:cs typeface="Arial"/>
            </a:endParaRPr>
          </a:p>
          <a:p>
            <a:pPr marL="16913" marR="531901">
              <a:spcBef>
                <a:spcPts val="539"/>
              </a:spcBef>
            </a:pPr>
            <a:r>
              <a:rPr sz="2397" spc="-40" dirty="0">
                <a:latin typeface="Arial"/>
                <a:cs typeface="Arial"/>
              </a:rPr>
              <a:t>You</a:t>
            </a:r>
            <a:r>
              <a:rPr sz="2397" spc="-60"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isolate</a:t>
            </a:r>
            <a:r>
              <a:rPr sz="2397" spc="-53" dirty="0">
                <a:latin typeface="Arial"/>
                <a:cs typeface="Arial"/>
              </a:rPr>
              <a:t> </a:t>
            </a:r>
            <a:r>
              <a:rPr sz="2397" dirty="0">
                <a:latin typeface="Arial"/>
                <a:cs typeface="Arial"/>
              </a:rPr>
              <a:t>complex</a:t>
            </a:r>
            <a:r>
              <a:rPr sz="2397" spc="-53" dirty="0">
                <a:latin typeface="Arial"/>
                <a:cs typeface="Arial"/>
              </a:rPr>
              <a:t> </a:t>
            </a:r>
            <a:r>
              <a:rPr sz="2397" dirty="0">
                <a:latin typeface="Arial"/>
                <a:cs typeface="Arial"/>
              </a:rPr>
              <a:t>construction</a:t>
            </a:r>
            <a:r>
              <a:rPr sz="2397" spc="-53" dirty="0">
                <a:latin typeface="Arial"/>
                <a:cs typeface="Arial"/>
              </a:rPr>
              <a:t> </a:t>
            </a:r>
            <a:r>
              <a:rPr sz="2397" dirty="0">
                <a:latin typeface="Arial"/>
                <a:cs typeface="Arial"/>
              </a:rPr>
              <a:t>code</a:t>
            </a:r>
            <a:r>
              <a:rPr sz="2397" spc="-40" dirty="0">
                <a:latin typeface="Arial"/>
                <a:cs typeface="Arial"/>
              </a:rPr>
              <a:t> </a:t>
            </a:r>
            <a:r>
              <a:rPr sz="2397" dirty="0">
                <a:latin typeface="Arial"/>
                <a:cs typeface="Arial"/>
              </a:rPr>
              <a:t>from</a:t>
            </a:r>
            <a:r>
              <a:rPr sz="2397" spc="-40"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business</a:t>
            </a:r>
            <a:r>
              <a:rPr sz="2397" spc="-53" dirty="0">
                <a:latin typeface="Arial"/>
                <a:cs typeface="Arial"/>
              </a:rPr>
              <a:t> </a:t>
            </a:r>
            <a:r>
              <a:rPr sz="2397" dirty="0">
                <a:latin typeface="Arial"/>
                <a:cs typeface="Arial"/>
              </a:rPr>
              <a:t>logic</a:t>
            </a:r>
            <a:r>
              <a:rPr sz="2397" spc="-53" dirty="0">
                <a:latin typeface="Arial"/>
                <a:cs typeface="Arial"/>
              </a:rPr>
              <a:t> </a:t>
            </a:r>
            <a:r>
              <a:rPr sz="2397" dirty="0">
                <a:latin typeface="Arial"/>
                <a:cs typeface="Arial"/>
              </a:rPr>
              <a:t>of</a:t>
            </a:r>
            <a:r>
              <a:rPr sz="2397" spc="-40" dirty="0">
                <a:latin typeface="Arial"/>
                <a:cs typeface="Arial"/>
              </a:rPr>
              <a:t> </a:t>
            </a:r>
            <a:r>
              <a:rPr sz="2397" spc="-33" dirty="0">
                <a:latin typeface="Arial"/>
                <a:cs typeface="Arial"/>
              </a:rPr>
              <a:t>the </a:t>
            </a:r>
            <a:r>
              <a:rPr sz="2397" spc="-13" dirty="0">
                <a:latin typeface="Arial"/>
                <a:cs typeface="Arial"/>
              </a:rPr>
              <a:t>product</a:t>
            </a:r>
            <a:endParaRPr sz="2397">
              <a:latin typeface="Arial"/>
              <a:cs typeface="Arial"/>
            </a:endParaRPr>
          </a:p>
        </p:txBody>
      </p:sp>
      <p:sp>
        <p:nvSpPr>
          <p:cNvPr id="7" name="object 7"/>
          <p:cNvSpPr txBox="1"/>
          <p:nvPr/>
        </p:nvSpPr>
        <p:spPr>
          <a:xfrm>
            <a:off x="1201586"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78000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489233" y="458157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773042" y="4490479"/>
            <a:ext cx="4083512"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73" dirty="0">
                <a:latin typeface="Arial"/>
                <a:cs typeface="Arial"/>
              </a:rPr>
              <a:t> </a:t>
            </a:r>
            <a:r>
              <a:rPr sz="2397" spc="-13" dirty="0">
                <a:latin typeface="Arial"/>
                <a:cs typeface="Arial"/>
              </a:rPr>
              <a:t>Principle</a:t>
            </a:r>
            <a:endParaRPr sz="2397">
              <a:latin typeface="Arial"/>
              <a:cs typeface="Arial"/>
            </a:endParaRPr>
          </a:p>
        </p:txBody>
      </p:sp>
      <p:sp>
        <p:nvSpPr>
          <p:cNvPr id="11" name="object 11"/>
          <p:cNvSpPr txBox="1"/>
          <p:nvPr/>
        </p:nvSpPr>
        <p:spPr>
          <a:xfrm>
            <a:off x="920653" y="501591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198237" y="4924824"/>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3" name="object 13"/>
          <p:cNvSpPr txBox="1"/>
          <p:nvPr/>
        </p:nvSpPr>
        <p:spPr>
          <a:xfrm>
            <a:off x="1201586" y="545266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5" y="5359660"/>
            <a:ext cx="9541161"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67" dirty="0">
                <a:latin typeface="Arial"/>
                <a:cs typeface="Arial"/>
              </a:rPr>
              <a:t> </a:t>
            </a:r>
            <a:r>
              <a:rPr sz="2397" dirty="0">
                <a:latin typeface="Arial"/>
                <a:cs typeface="Arial"/>
              </a:rPr>
              <a:t>overall</a:t>
            </a:r>
            <a:r>
              <a:rPr sz="2397" spc="-47" dirty="0">
                <a:latin typeface="Arial"/>
                <a:cs typeface="Arial"/>
              </a:rPr>
              <a:t> </a:t>
            </a:r>
            <a:r>
              <a:rPr sz="2397" dirty="0">
                <a:latin typeface="Arial"/>
                <a:cs typeface="Arial"/>
              </a:rPr>
              <a:t>complexity</a:t>
            </a:r>
            <a:r>
              <a:rPr sz="2397" spc="-33"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code</a:t>
            </a:r>
            <a:r>
              <a:rPr sz="2397" spc="-47" dirty="0">
                <a:latin typeface="Arial"/>
                <a:cs typeface="Arial"/>
              </a:rPr>
              <a:t> </a:t>
            </a:r>
            <a:r>
              <a:rPr sz="2397" dirty="0">
                <a:latin typeface="Arial"/>
                <a:cs typeface="Arial"/>
              </a:rPr>
              <a:t>increases</a:t>
            </a:r>
            <a:r>
              <a:rPr sz="2397" spc="-33" dirty="0">
                <a:latin typeface="Arial"/>
                <a:cs typeface="Arial"/>
              </a:rPr>
              <a:t> </a:t>
            </a:r>
            <a:r>
              <a:rPr sz="2397" dirty="0">
                <a:latin typeface="Arial"/>
                <a:cs typeface="Arial"/>
              </a:rPr>
              <a:t>since</a:t>
            </a:r>
            <a:r>
              <a:rPr sz="2397" spc="-47"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pattern</a:t>
            </a:r>
            <a:r>
              <a:rPr sz="2397" spc="-47" dirty="0">
                <a:latin typeface="Arial"/>
                <a:cs typeface="Arial"/>
              </a:rPr>
              <a:t> </a:t>
            </a:r>
            <a:r>
              <a:rPr sz="2397" spc="-13" dirty="0">
                <a:latin typeface="Arial"/>
                <a:cs typeface="Arial"/>
              </a:rPr>
              <a:t>requires </a:t>
            </a:r>
            <a:r>
              <a:rPr sz="2397" dirty="0">
                <a:latin typeface="Arial"/>
                <a:cs typeface="Arial"/>
              </a:rPr>
              <a:t>creating</a:t>
            </a:r>
            <a:r>
              <a:rPr sz="2397" spc="-53" dirty="0">
                <a:latin typeface="Arial"/>
                <a:cs typeface="Arial"/>
              </a:rPr>
              <a:t> </a:t>
            </a:r>
            <a:r>
              <a:rPr sz="2397" dirty="0">
                <a:latin typeface="Arial"/>
                <a:cs typeface="Arial"/>
              </a:rPr>
              <a:t>multiple</a:t>
            </a:r>
            <a:r>
              <a:rPr sz="2397" spc="-53" dirty="0">
                <a:latin typeface="Arial"/>
                <a:cs typeface="Arial"/>
              </a:rPr>
              <a:t> </a:t>
            </a:r>
            <a:r>
              <a:rPr sz="2397" dirty="0">
                <a:latin typeface="Arial"/>
                <a:cs typeface="Arial"/>
              </a:rPr>
              <a:t>new</a:t>
            </a:r>
            <a:r>
              <a:rPr sz="2397" spc="-53" dirty="0">
                <a:latin typeface="Arial"/>
                <a:cs typeface="Arial"/>
              </a:rPr>
              <a:t> </a:t>
            </a:r>
            <a:r>
              <a:rPr sz="2397" spc="-13" dirty="0">
                <a:latin typeface="Arial"/>
                <a:cs typeface="Arial"/>
              </a:rPr>
              <a:t>classes</a:t>
            </a:r>
            <a:endParaRPr sz="2397">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a:extLst>
              <a:ext uri="{FF2B5EF4-FFF2-40B4-BE49-F238E27FC236}">
                <a16:creationId xmlns:a16="http://schemas.microsoft.com/office/drawing/2014/main" id="{ACF96FE8-EFDE-3307-7ECA-1DE0BFA5190A}"/>
              </a:ext>
            </a:extLst>
          </p:cNvPr>
          <p:cNvPicPr>
            <a:picLocks noChangeAspect="1"/>
          </p:cNvPicPr>
          <p:nvPr/>
        </p:nvPicPr>
        <p:blipFill rotWithShape="1">
          <a:blip r:embed="rId2"/>
          <a:srcRect t="5862" b="9233"/>
          <a:stretch/>
        </p:blipFill>
        <p:spPr>
          <a:xfrm>
            <a:off x="20" y="10"/>
            <a:ext cx="12191979" cy="6857990"/>
          </a:xfrm>
          <a:prstGeom prst="rect">
            <a:avLst/>
          </a:prstGeom>
        </p:spPr>
      </p:pic>
      <p:sp>
        <p:nvSpPr>
          <p:cNvPr id="51" name="Rectangle 5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5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310AD95-DB74-5516-1164-44E2AEED28F3}"/>
              </a:ext>
            </a:extLst>
          </p:cNvPr>
          <p:cNvSpPr>
            <a:spLocks noGrp="1"/>
          </p:cNvSpPr>
          <p:nvPr>
            <p:ph type="title"/>
          </p:nvPr>
        </p:nvSpPr>
        <p:spPr>
          <a:xfrm>
            <a:off x="7769722" y="1562101"/>
            <a:ext cx="3884568" cy="2738530"/>
          </a:xfrm>
        </p:spPr>
        <p:txBody>
          <a:bodyPr vert="horz" lIns="91440" tIns="45720" rIns="91440" bIns="45720" rtlCol="0" anchor="t">
            <a:normAutofit/>
          </a:bodyPr>
          <a:lstStyle/>
          <a:p>
            <a:r>
              <a:rPr lang="en-US" sz="4600"/>
              <a:t>Singleton Pattern</a:t>
            </a:r>
          </a:p>
        </p:txBody>
      </p:sp>
      <p:cxnSp>
        <p:nvCxnSpPr>
          <p:cNvPr id="52" name="Straight Connector 51">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9411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9148" y="312664"/>
            <a:ext cx="13800562" cy="632630"/>
          </a:xfrm>
          <a:prstGeom prst="rect">
            <a:avLst/>
          </a:prstGeom>
        </p:spPr>
        <p:txBody>
          <a:bodyPr vert="horz" wrap="square" lIns="0" tIns="16912" rIns="0" bIns="0" rtlCol="0" anchor="t">
            <a:spAutoFit/>
          </a:bodyPr>
          <a:lstStyle/>
          <a:p>
            <a:pPr marL="16913">
              <a:spcBef>
                <a:spcPts val="133"/>
              </a:spcBef>
            </a:pPr>
            <a:r>
              <a:rPr spc="-13" dirty="0"/>
              <a:t>Singleton</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1053053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The</a:t>
            </a:r>
            <a:r>
              <a:rPr sz="2397" spc="-47" dirty="0">
                <a:latin typeface="Arial"/>
                <a:cs typeface="Arial"/>
              </a:rPr>
              <a:t> </a:t>
            </a:r>
            <a:r>
              <a:rPr sz="2397" b="1" dirty="0">
                <a:latin typeface="Arial"/>
                <a:cs typeface="Arial"/>
              </a:rPr>
              <a:t>singleton</a:t>
            </a:r>
            <a:r>
              <a:rPr sz="2397" b="1" spc="-40" dirty="0">
                <a:latin typeface="Arial"/>
                <a:cs typeface="Arial"/>
              </a:rPr>
              <a:t> </a:t>
            </a:r>
            <a:r>
              <a:rPr sz="2397" b="1" dirty="0">
                <a:latin typeface="Arial"/>
                <a:cs typeface="Arial"/>
              </a:rPr>
              <a:t>pattern</a:t>
            </a:r>
            <a:r>
              <a:rPr sz="2397" b="1" spc="-33" dirty="0">
                <a:latin typeface="Arial"/>
                <a:cs typeface="Arial"/>
              </a:rPr>
              <a:t> </a:t>
            </a:r>
            <a:r>
              <a:rPr sz="2397" dirty="0">
                <a:latin typeface="Arial"/>
                <a:cs typeface="Arial"/>
              </a:rPr>
              <a:t>restricts</a:t>
            </a:r>
            <a:r>
              <a:rPr sz="2397" spc="-47"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instantiation</a:t>
            </a:r>
            <a:r>
              <a:rPr sz="2397" spc="-53"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class</a:t>
            </a:r>
            <a:r>
              <a:rPr sz="2397" spc="-40" dirty="0">
                <a:latin typeface="Arial"/>
                <a:cs typeface="Arial"/>
              </a:rPr>
              <a:t> </a:t>
            </a:r>
            <a:r>
              <a:rPr sz="2397" dirty="0">
                <a:latin typeface="Arial"/>
                <a:cs typeface="Arial"/>
              </a:rPr>
              <a:t>to</a:t>
            </a:r>
            <a:r>
              <a:rPr sz="2397" spc="-5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single</a:t>
            </a:r>
            <a:r>
              <a:rPr sz="2397" spc="-53" dirty="0">
                <a:latin typeface="Arial"/>
                <a:cs typeface="Arial"/>
              </a:rPr>
              <a:t> </a:t>
            </a:r>
            <a:r>
              <a:rPr sz="2397" spc="-13" dirty="0">
                <a:latin typeface="Arial"/>
                <a:cs typeface="Arial"/>
              </a:rPr>
              <a:t>instance</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198237" y="2087218"/>
            <a:ext cx="10670067" cy="1200671"/>
          </a:xfrm>
          <a:prstGeom prst="rect">
            <a:avLst/>
          </a:prstGeom>
        </p:spPr>
        <p:txBody>
          <a:bodyPr vert="horz" wrap="square" lIns="0" tIns="16912" rIns="0" bIns="0" rtlCol="0">
            <a:spAutoFit/>
          </a:bodyPr>
          <a:lstStyle/>
          <a:p>
            <a:pPr marL="304427" marR="6765">
              <a:spcBef>
                <a:spcPts val="133"/>
              </a:spcBef>
            </a:pPr>
            <a:r>
              <a:rPr sz="2397" dirty="0">
                <a:latin typeface="Arial"/>
                <a:cs typeface="Arial"/>
              </a:rPr>
              <a:t>It’s</a:t>
            </a:r>
            <a:r>
              <a:rPr sz="2397" spc="-27" dirty="0">
                <a:latin typeface="Arial"/>
                <a:cs typeface="Arial"/>
              </a:rPr>
              <a:t> </a:t>
            </a:r>
            <a:r>
              <a:rPr sz="2397" dirty="0">
                <a:latin typeface="Arial"/>
                <a:cs typeface="Arial"/>
              </a:rPr>
              <a:t>often</a:t>
            </a:r>
            <a:r>
              <a:rPr sz="2397" spc="-40" dirty="0">
                <a:latin typeface="Arial"/>
                <a:cs typeface="Arial"/>
              </a:rPr>
              <a:t> </a:t>
            </a:r>
            <a:r>
              <a:rPr sz="2397" dirty="0">
                <a:latin typeface="Arial"/>
                <a:cs typeface="Arial"/>
              </a:rPr>
              <a:t>useful</a:t>
            </a:r>
            <a:r>
              <a:rPr sz="2397" spc="-40"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have</a:t>
            </a:r>
            <a:r>
              <a:rPr sz="2397" spc="-33" dirty="0">
                <a:latin typeface="Arial"/>
                <a:cs typeface="Arial"/>
              </a:rPr>
              <a:t> </a:t>
            </a:r>
            <a:r>
              <a:rPr sz="2397" dirty="0">
                <a:latin typeface="Arial"/>
                <a:cs typeface="Arial"/>
              </a:rPr>
              <a:t>only</a:t>
            </a:r>
            <a:r>
              <a:rPr sz="2397" spc="-27" dirty="0">
                <a:latin typeface="Arial"/>
                <a:cs typeface="Arial"/>
              </a:rPr>
              <a:t> </a:t>
            </a:r>
            <a:r>
              <a:rPr sz="2397" dirty="0">
                <a:latin typeface="Arial"/>
                <a:cs typeface="Arial"/>
              </a:rPr>
              <a:t>one</a:t>
            </a:r>
            <a:r>
              <a:rPr sz="2397" spc="-40" dirty="0">
                <a:latin typeface="Arial"/>
                <a:cs typeface="Arial"/>
              </a:rPr>
              <a:t> </a:t>
            </a:r>
            <a:r>
              <a:rPr sz="2397" dirty="0">
                <a:latin typeface="Arial"/>
                <a:cs typeface="Arial"/>
              </a:rPr>
              <a:t>instance</a:t>
            </a:r>
            <a:r>
              <a:rPr sz="2397" spc="-40"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class.</a:t>
            </a:r>
            <a:r>
              <a:rPr sz="2397" spc="-27" dirty="0">
                <a:latin typeface="Arial"/>
                <a:cs typeface="Arial"/>
              </a:rPr>
              <a:t> </a:t>
            </a:r>
            <a:r>
              <a:rPr sz="2397" dirty="0">
                <a:latin typeface="Arial"/>
                <a:cs typeface="Arial"/>
              </a:rPr>
              <a:t>Singletons</a:t>
            </a:r>
            <a:r>
              <a:rPr sz="2397" spc="-40" dirty="0">
                <a:latin typeface="Arial"/>
                <a:cs typeface="Arial"/>
              </a:rPr>
              <a:t> </a:t>
            </a:r>
            <a:r>
              <a:rPr sz="2397" dirty="0">
                <a:latin typeface="Arial"/>
                <a:cs typeface="Arial"/>
              </a:rPr>
              <a:t>let</a:t>
            </a:r>
            <a:r>
              <a:rPr sz="2397" spc="-27" dirty="0">
                <a:latin typeface="Arial"/>
                <a:cs typeface="Arial"/>
              </a:rPr>
              <a:t> </a:t>
            </a:r>
            <a:r>
              <a:rPr sz="2397" dirty="0">
                <a:latin typeface="Arial"/>
                <a:cs typeface="Arial"/>
              </a:rPr>
              <a:t>us</a:t>
            </a:r>
            <a:r>
              <a:rPr sz="2397" spc="-33" dirty="0">
                <a:latin typeface="Arial"/>
                <a:cs typeface="Arial"/>
              </a:rPr>
              <a:t> </a:t>
            </a:r>
            <a:r>
              <a:rPr sz="2397" spc="-13" dirty="0">
                <a:latin typeface="Arial"/>
                <a:cs typeface="Arial"/>
              </a:rPr>
              <a:t>ensure </a:t>
            </a:r>
            <a:r>
              <a:rPr sz="2397" dirty="0">
                <a:latin typeface="Arial"/>
                <a:cs typeface="Arial"/>
              </a:rPr>
              <a:t>that</a:t>
            </a:r>
            <a:r>
              <a:rPr sz="2397" spc="-40"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class</a:t>
            </a:r>
            <a:r>
              <a:rPr sz="2397" spc="-40" dirty="0">
                <a:latin typeface="Arial"/>
                <a:cs typeface="Arial"/>
              </a:rPr>
              <a:t> </a:t>
            </a:r>
            <a:r>
              <a:rPr sz="2397" dirty="0">
                <a:latin typeface="Arial"/>
                <a:cs typeface="Arial"/>
              </a:rPr>
              <a:t>isn’t</a:t>
            </a:r>
            <a:r>
              <a:rPr sz="2397" spc="-33" dirty="0">
                <a:latin typeface="Arial"/>
                <a:cs typeface="Arial"/>
              </a:rPr>
              <a:t> </a:t>
            </a:r>
            <a:r>
              <a:rPr sz="2397" dirty="0">
                <a:latin typeface="Arial"/>
                <a:cs typeface="Arial"/>
              </a:rPr>
              <a:t>needlessly</a:t>
            </a:r>
            <a:r>
              <a:rPr sz="2397" spc="-40" dirty="0">
                <a:latin typeface="Arial"/>
                <a:cs typeface="Arial"/>
              </a:rPr>
              <a:t> </a:t>
            </a:r>
            <a:r>
              <a:rPr sz="2397" dirty="0">
                <a:latin typeface="Arial"/>
                <a:cs typeface="Arial"/>
              </a:rPr>
              <a:t>instantiated</a:t>
            </a:r>
            <a:r>
              <a:rPr sz="2397" spc="-47" dirty="0">
                <a:latin typeface="Arial"/>
                <a:cs typeface="Arial"/>
              </a:rPr>
              <a:t> </a:t>
            </a:r>
            <a:r>
              <a:rPr sz="2397" dirty="0">
                <a:latin typeface="Arial"/>
                <a:cs typeface="Arial"/>
              </a:rPr>
              <a:t>more</a:t>
            </a:r>
            <a:r>
              <a:rPr sz="2397" spc="-53" dirty="0">
                <a:latin typeface="Arial"/>
                <a:cs typeface="Arial"/>
              </a:rPr>
              <a:t> </a:t>
            </a:r>
            <a:r>
              <a:rPr sz="2397" dirty="0">
                <a:latin typeface="Arial"/>
                <a:cs typeface="Arial"/>
              </a:rPr>
              <a:t>than</a:t>
            </a:r>
            <a:r>
              <a:rPr sz="2397" spc="-47" dirty="0">
                <a:latin typeface="Arial"/>
                <a:cs typeface="Arial"/>
              </a:rPr>
              <a:t> </a:t>
            </a:r>
            <a:r>
              <a:rPr sz="2397" spc="-13" dirty="0">
                <a:latin typeface="Arial"/>
                <a:cs typeface="Arial"/>
              </a:rPr>
              <a:t>once.</a:t>
            </a:r>
            <a:endParaRPr sz="2397">
              <a:latin typeface="Arial"/>
              <a:cs typeface="Arial"/>
            </a:endParaRPr>
          </a:p>
          <a:p>
            <a:pPr marL="16913">
              <a:spcBef>
                <a:spcPts val="559"/>
              </a:spcBef>
            </a:pPr>
            <a:r>
              <a:rPr sz="2397" dirty="0">
                <a:latin typeface="Arial"/>
                <a:cs typeface="Arial"/>
              </a:rPr>
              <a:t>Often</a:t>
            </a:r>
            <a:r>
              <a:rPr sz="2397" spc="-47" dirty="0">
                <a:latin typeface="Arial"/>
                <a:cs typeface="Arial"/>
              </a:rPr>
              <a:t> </a:t>
            </a:r>
            <a:r>
              <a:rPr sz="2397" dirty="0">
                <a:latin typeface="Arial"/>
                <a:cs typeface="Arial"/>
              </a:rPr>
              <a:t>considered</a:t>
            </a:r>
            <a:r>
              <a:rPr sz="2397" spc="-27" dirty="0">
                <a:latin typeface="Arial"/>
                <a:cs typeface="Arial"/>
              </a:rPr>
              <a:t> </a:t>
            </a:r>
            <a:r>
              <a:rPr sz="2397" dirty="0">
                <a:latin typeface="Arial"/>
                <a:cs typeface="Arial"/>
              </a:rPr>
              <a:t>an</a:t>
            </a:r>
            <a:r>
              <a:rPr sz="2397" spc="-27" dirty="0">
                <a:latin typeface="Arial"/>
                <a:cs typeface="Arial"/>
              </a:rPr>
              <a:t> </a:t>
            </a:r>
            <a:r>
              <a:rPr sz="2397" spc="-13" dirty="0">
                <a:latin typeface="Arial"/>
                <a:cs typeface="Arial"/>
              </a:rPr>
              <a:t>anti-pattern</a:t>
            </a:r>
            <a:endParaRPr sz="2397">
              <a:latin typeface="Arial"/>
              <a:cs typeface="Arial"/>
            </a:endParaRPr>
          </a:p>
        </p:txBody>
      </p:sp>
      <p:sp>
        <p:nvSpPr>
          <p:cNvPr id="7" name="object 7"/>
          <p:cNvSpPr txBox="1"/>
          <p:nvPr/>
        </p:nvSpPr>
        <p:spPr>
          <a:xfrm>
            <a:off x="920653"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5856299" y="3266220"/>
            <a:ext cx="4602791" cy="310416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144" y="280557"/>
            <a:ext cx="11143020" cy="632630"/>
          </a:xfrm>
          <a:prstGeom prst="rect">
            <a:avLst/>
          </a:prstGeom>
        </p:spPr>
        <p:txBody>
          <a:bodyPr vert="horz" wrap="square" lIns="0" tIns="16912" rIns="0" bIns="0" rtlCol="0" anchor="t">
            <a:spAutoFit/>
          </a:bodyPr>
          <a:lstStyle/>
          <a:p>
            <a:pPr marL="16913">
              <a:spcBef>
                <a:spcPts val="133"/>
              </a:spcBef>
            </a:pPr>
            <a:r>
              <a:rPr spc="-13" dirty="0"/>
              <a:t>Singleton</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194391"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Implementation:</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2"/>
            <a:ext cx="10455279" cy="1272398"/>
          </a:xfrm>
          <a:prstGeom prst="rect">
            <a:avLst/>
          </a:prstGeom>
        </p:spPr>
        <p:txBody>
          <a:bodyPr vert="horz" wrap="square" lIns="0" tIns="87945" rIns="0" bIns="0" rtlCol="0">
            <a:spAutoFit/>
          </a:bodyPr>
          <a:lstStyle/>
          <a:p>
            <a:pPr marL="16913">
              <a:spcBef>
                <a:spcPts val="692"/>
              </a:spcBef>
            </a:pPr>
            <a:r>
              <a:rPr sz="2397" dirty="0">
                <a:latin typeface="Arial"/>
                <a:cs typeface="Arial"/>
              </a:rPr>
              <a:t>Default</a:t>
            </a:r>
            <a:r>
              <a:rPr sz="2397" spc="-47" dirty="0">
                <a:latin typeface="Arial"/>
                <a:cs typeface="Arial"/>
              </a:rPr>
              <a:t> </a:t>
            </a:r>
            <a:r>
              <a:rPr sz="2397" dirty="0">
                <a:latin typeface="Arial"/>
                <a:cs typeface="Arial"/>
              </a:rPr>
              <a:t>constructor</a:t>
            </a:r>
            <a:r>
              <a:rPr sz="2397" spc="-33" dirty="0">
                <a:latin typeface="Arial"/>
                <a:cs typeface="Arial"/>
              </a:rPr>
              <a:t> </a:t>
            </a:r>
            <a:r>
              <a:rPr sz="2397" dirty="0">
                <a:latin typeface="Arial"/>
                <a:cs typeface="Arial"/>
              </a:rPr>
              <a:t>is</a:t>
            </a:r>
            <a:r>
              <a:rPr sz="2397" spc="-33" dirty="0">
                <a:latin typeface="Arial"/>
                <a:cs typeface="Arial"/>
              </a:rPr>
              <a:t> </a:t>
            </a:r>
            <a:r>
              <a:rPr sz="2397" dirty="0">
                <a:latin typeface="Arial"/>
                <a:cs typeface="Arial"/>
              </a:rPr>
              <a:t>made</a:t>
            </a:r>
            <a:r>
              <a:rPr sz="2397" spc="-27" dirty="0">
                <a:latin typeface="Arial"/>
                <a:cs typeface="Arial"/>
              </a:rPr>
              <a:t> </a:t>
            </a:r>
            <a:r>
              <a:rPr sz="2397" spc="-13" dirty="0">
                <a:latin typeface="Arial"/>
                <a:cs typeface="Arial"/>
              </a:rPr>
              <a:t>private</a:t>
            </a:r>
            <a:endParaRPr sz="2397">
              <a:latin typeface="Arial"/>
              <a:cs typeface="Arial"/>
            </a:endParaRPr>
          </a:p>
          <a:p>
            <a:pPr marL="16913" marR="6765">
              <a:spcBef>
                <a:spcPts val="559"/>
              </a:spcBef>
            </a:pPr>
            <a:r>
              <a:rPr sz="2397" dirty="0">
                <a:latin typeface="Arial"/>
                <a:cs typeface="Arial"/>
              </a:rPr>
              <a:t>Instead,</a:t>
            </a:r>
            <a:r>
              <a:rPr sz="2397" spc="-47" dirty="0">
                <a:latin typeface="Arial"/>
                <a:cs typeface="Arial"/>
              </a:rPr>
              <a:t> </a:t>
            </a:r>
            <a:r>
              <a:rPr sz="2397" dirty="0">
                <a:latin typeface="Arial"/>
                <a:cs typeface="Arial"/>
              </a:rPr>
              <a:t>use</a:t>
            </a:r>
            <a:r>
              <a:rPr sz="2397" spc="-40"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static</a:t>
            </a:r>
            <a:r>
              <a:rPr sz="2397" spc="-40" dirty="0">
                <a:latin typeface="Arial"/>
                <a:cs typeface="Arial"/>
              </a:rPr>
              <a:t> </a:t>
            </a:r>
            <a:r>
              <a:rPr sz="2397" dirty="0">
                <a:latin typeface="Arial"/>
                <a:cs typeface="Arial"/>
              </a:rPr>
              <a:t>creation</a:t>
            </a:r>
            <a:r>
              <a:rPr sz="2397" spc="-47" dirty="0">
                <a:latin typeface="Arial"/>
                <a:cs typeface="Arial"/>
              </a:rPr>
              <a:t> </a:t>
            </a:r>
            <a:r>
              <a:rPr sz="2397" dirty="0">
                <a:latin typeface="Arial"/>
                <a:cs typeface="Arial"/>
              </a:rPr>
              <a:t>method</a:t>
            </a:r>
            <a:r>
              <a:rPr sz="2397" spc="-40" dirty="0">
                <a:latin typeface="Arial"/>
                <a:cs typeface="Arial"/>
              </a:rPr>
              <a:t> </a:t>
            </a:r>
            <a:r>
              <a:rPr sz="2397" dirty="0">
                <a:latin typeface="Arial"/>
                <a:cs typeface="Arial"/>
              </a:rPr>
              <a:t>that</a:t>
            </a:r>
            <a:r>
              <a:rPr sz="2397" spc="-33" dirty="0">
                <a:latin typeface="Arial"/>
                <a:cs typeface="Arial"/>
              </a:rPr>
              <a:t> </a:t>
            </a:r>
            <a:r>
              <a:rPr sz="2397" dirty="0">
                <a:latin typeface="Arial"/>
                <a:cs typeface="Arial"/>
              </a:rPr>
              <a:t>calls</a:t>
            </a:r>
            <a:r>
              <a:rPr sz="2397" spc="-27"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default</a:t>
            </a:r>
            <a:r>
              <a:rPr sz="2397" spc="-27" dirty="0">
                <a:latin typeface="Arial"/>
                <a:cs typeface="Arial"/>
              </a:rPr>
              <a:t> </a:t>
            </a:r>
            <a:r>
              <a:rPr sz="2397" dirty="0">
                <a:latin typeface="Arial"/>
                <a:cs typeface="Arial"/>
              </a:rPr>
              <a:t>constructor</a:t>
            </a:r>
            <a:r>
              <a:rPr sz="2397" spc="-33" dirty="0">
                <a:latin typeface="Arial"/>
                <a:cs typeface="Arial"/>
              </a:rPr>
              <a:t> </a:t>
            </a:r>
            <a:r>
              <a:rPr sz="2397" dirty="0">
                <a:latin typeface="Arial"/>
                <a:cs typeface="Arial"/>
              </a:rPr>
              <a:t>the</a:t>
            </a:r>
            <a:r>
              <a:rPr sz="2397" spc="-40" dirty="0">
                <a:latin typeface="Arial"/>
                <a:cs typeface="Arial"/>
              </a:rPr>
              <a:t> </a:t>
            </a:r>
            <a:r>
              <a:rPr sz="2397" spc="-13" dirty="0">
                <a:latin typeface="Arial"/>
                <a:cs typeface="Arial"/>
              </a:rPr>
              <a:t>first </a:t>
            </a:r>
            <a:r>
              <a:rPr sz="2397" dirty="0">
                <a:latin typeface="Arial"/>
                <a:cs typeface="Arial"/>
              </a:rPr>
              <a:t>time</a:t>
            </a:r>
            <a:r>
              <a:rPr sz="2397" spc="-53" dirty="0">
                <a:latin typeface="Arial"/>
                <a:cs typeface="Arial"/>
              </a:rPr>
              <a:t> </a:t>
            </a:r>
            <a:r>
              <a:rPr sz="2397" dirty="0">
                <a:latin typeface="Arial"/>
                <a:cs typeface="Arial"/>
              </a:rPr>
              <a:t>and</a:t>
            </a:r>
            <a:r>
              <a:rPr sz="2397" spc="-33" dirty="0">
                <a:latin typeface="Arial"/>
                <a:cs typeface="Arial"/>
              </a:rPr>
              <a:t> </a:t>
            </a:r>
            <a:r>
              <a:rPr sz="2397" dirty="0">
                <a:latin typeface="Arial"/>
                <a:cs typeface="Arial"/>
              </a:rPr>
              <a:t>returns</a:t>
            </a:r>
            <a:r>
              <a:rPr sz="2397" spc="-40"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instance</a:t>
            </a:r>
            <a:r>
              <a:rPr sz="2397" spc="-33" dirty="0">
                <a:latin typeface="Arial"/>
                <a:cs typeface="Arial"/>
              </a:rPr>
              <a:t> </a:t>
            </a:r>
            <a:r>
              <a:rPr sz="2397" dirty="0">
                <a:latin typeface="Arial"/>
                <a:cs typeface="Arial"/>
              </a:rPr>
              <a:t>on</a:t>
            </a:r>
            <a:r>
              <a:rPr sz="2397" spc="-40" dirty="0">
                <a:latin typeface="Arial"/>
                <a:cs typeface="Arial"/>
              </a:rPr>
              <a:t> </a:t>
            </a:r>
            <a:r>
              <a:rPr sz="2397" dirty="0">
                <a:latin typeface="Arial"/>
                <a:cs typeface="Arial"/>
              </a:rPr>
              <a:t>every</a:t>
            </a:r>
            <a:r>
              <a:rPr sz="2397" spc="-33" dirty="0">
                <a:latin typeface="Arial"/>
                <a:cs typeface="Arial"/>
              </a:rPr>
              <a:t> </a:t>
            </a:r>
            <a:r>
              <a:rPr sz="2397" dirty="0">
                <a:latin typeface="Arial"/>
                <a:cs typeface="Arial"/>
              </a:rPr>
              <a:t>subsequent</a:t>
            </a:r>
            <a:r>
              <a:rPr sz="2397" spc="-40" dirty="0">
                <a:latin typeface="Arial"/>
                <a:cs typeface="Arial"/>
              </a:rPr>
              <a:t> </a:t>
            </a:r>
            <a:r>
              <a:rPr sz="2397" spc="-27" dirty="0">
                <a:latin typeface="Arial"/>
                <a:cs typeface="Arial"/>
              </a:rPr>
              <a:t>call</a:t>
            </a:r>
            <a:endParaRPr sz="2397">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5856773" y="3266694"/>
            <a:ext cx="4602791" cy="310416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838989" y="60753"/>
            <a:ext cx="7194558" cy="877762"/>
          </a:xfrm>
          <a:prstGeom prst="rect">
            <a:avLst/>
          </a:prstGeom>
        </p:spPr>
        <p:txBody>
          <a:bodyPr vert="horz" wrap="square" lIns="0" tIns="16912" rIns="0" bIns="0" rtlCol="0" anchor="t">
            <a:spAutoFit/>
          </a:bodyPr>
          <a:lstStyle/>
          <a:p>
            <a:pPr marL="16913">
              <a:spcBef>
                <a:spcPts val="133"/>
              </a:spcBef>
            </a:pPr>
            <a:r>
              <a:rPr spc="-13" dirty="0"/>
              <a:t>Singleton</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70091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47" dirty="0">
                <a:latin typeface="Arial"/>
                <a:cs typeface="Arial"/>
              </a:rPr>
              <a:t> </a:t>
            </a:r>
            <a:r>
              <a:rPr sz="2397" dirty="0">
                <a:latin typeface="Arial"/>
                <a:cs typeface="Arial"/>
              </a:rPr>
              <a:t>file</a:t>
            </a:r>
            <a:r>
              <a:rPr sz="2397" spc="-47" dirty="0">
                <a:latin typeface="Arial"/>
                <a:cs typeface="Arial"/>
              </a:rPr>
              <a:t> </a:t>
            </a:r>
            <a:r>
              <a:rPr sz="2397" spc="-13" dirty="0">
                <a:latin typeface="Arial"/>
                <a:cs typeface="Arial"/>
              </a:rPr>
              <a:t>logger</a:t>
            </a:r>
            <a:endParaRPr sz="2397">
              <a:latin typeface="Arial"/>
              <a:cs typeface="Arial"/>
            </a:endParaRPr>
          </a:p>
        </p:txBody>
      </p:sp>
      <p:pic>
        <p:nvPicPr>
          <p:cNvPr id="5" name="object 5"/>
          <p:cNvPicPr/>
          <p:nvPr/>
        </p:nvPicPr>
        <p:blipFill>
          <a:blip r:embed="rId2" cstate="print"/>
          <a:stretch>
            <a:fillRect/>
          </a:stretch>
        </p:blipFill>
        <p:spPr>
          <a:xfrm>
            <a:off x="2951077" y="2588319"/>
            <a:ext cx="6543918" cy="3832869"/>
          </a:xfrm>
          <a:prstGeom prst="rect">
            <a:avLst/>
          </a:prstGeom>
        </p:spPr>
      </p:pic>
      <p:sp>
        <p:nvSpPr>
          <p:cNvPr id="6" name="object 6"/>
          <p:cNvSpPr txBox="1">
            <a:spLocks noGrp="1"/>
          </p:cNvSpPr>
          <p:nvPr>
            <p:ph type="sldNum" sz="quarter" idx="7"/>
          </p:nvPr>
        </p:nvSpPr>
        <p:spPr>
          <a:xfrm>
            <a:off x="14407924" y="8579559"/>
            <a:ext cx="962830"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65</a:t>
            </a:fld>
            <a:endParaRPr spc="-33"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276033"/>
            <a:ext cx="13800562" cy="632630"/>
          </a:xfrm>
          <a:prstGeom prst="rect">
            <a:avLst/>
          </a:prstGeom>
        </p:spPr>
        <p:txBody>
          <a:bodyPr vert="horz" wrap="square" lIns="0" tIns="16912" rIns="0" bIns="0" rtlCol="0" anchor="t">
            <a:spAutoFit/>
          </a:bodyPr>
          <a:lstStyle/>
          <a:p>
            <a:pPr marL="16913">
              <a:spcBef>
                <a:spcPts val="133"/>
              </a:spcBef>
            </a:pPr>
            <a:r>
              <a:rPr spc="-13" dirty="0"/>
              <a:t>Singleton</a:t>
            </a:r>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413002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Singletons</a:t>
            </a:r>
            <a:r>
              <a:rPr sz="2397" spc="-53" dirty="0">
                <a:latin typeface="Arial"/>
                <a:cs typeface="Arial"/>
              </a:rPr>
              <a:t> </a:t>
            </a:r>
            <a:r>
              <a:rPr sz="2397" dirty="0">
                <a:latin typeface="Arial"/>
                <a:cs typeface="Arial"/>
              </a:rPr>
              <a:t>vs</a:t>
            </a:r>
            <a:r>
              <a:rPr sz="2397" spc="-33" dirty="0">
                <a:latin typeface="Arial"/>
                <a:cs typeface="Arial"/>
              </a:rPr>
              <a:t> </a:t>
            </a:r>
            <a:r>
              <a:rPr sz="2397" dirty="0">
                <a:latin typeface="Arial"/>
                <a:cs typeface="Arial"/>
              </a:rPr>
              <a:t>Global</a:t>
            </a:r>
            <a:r>
              <a:rPr sz="2397" spc="-47" dirty="0">
                <a:latin typeface="Arial"/>
                <a:cs typeface="Arial"/>
              </a:rPr>
              <a:t> </a:t>
            </a:r>
            <a:r>
              <a:rPr sz="2397" spc="-13" dirty="0">
                <a:latin typeface="Arial"/>
                <a:cs typeface="Arial"/>
              </a:rPr>
              <a:t>Variables</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16271"/>
            <a:ext cx="9804995" cy="2958927"/>
          </a:xfrm>
          <a:prstGeom prst="rect">
            <a:avLst/>
          </a:prstGeom>
        </p:spPr>
        <p:txBody>
          <a:bodyPr vert="horz" wrap="square" lIns="0" tIns="52427" rIns="0" bIns="0" rtlCol="0">
            <a:spAutoFit/>
          </a:bodyPr>
          <a:lstStyle/>
          <a:p>
            <a:pPr marL="16913" marR="446492">
              <a:lnSpc>
                <a:spcPct val="109700"/>
              </a:lnSpc>
              <a:spcBef>
                <a:spcPts val="411"/>
              </a:spcBef>
            </a:pPr>
            <a:r>
              <a:rPr sz="2397" dirty="0">
                <a:latin typeface="Arial"/>
                <a:cs typeface="Arial"/>
              </a:rPr>
              <a:t>Both</a:t>
            </a:r>
            <a:r>
              <a:rPr sz="2397" spc="-73" dirty="0">
                <a:latin typeface="Arial"/>
                <a:cs typeface="Arial"/>
              </a:rPr>
              <a:t> </a:t>
            </a:r>
            <a:r>
              <a:rPr sz="2397" dirty="0">
                <a:latin typeface="Arial"/>
                <a:cs typeface="Arial"/>
              </a:rPr>
              <a:t>singletons</a:t>
            </a:r>
            <a:r>
              <a:rPr sz="2397" spc="-47" dirty="0">
                <a:latin typeface="Arial"/>
                <a:cs typeface="Arial"/>
              </a:rPr>
              <a:t> </a:t>
            </a:r>
            <a:r>
              <a:rPr sz="2397" dirty="0">
                <a:latin typeface="Arial"/>
                <a:cs typeface="Arial"/>
              </a:rPr>
              <a:t>and</a:t>
            </a:r>
            <a:r>
              <a:rPr sz="2397" spc="-73" dirty="0">
                <a:latin typeface="Arial"/>
                <a:cs typeface="Arial"/>
              </a:rPr>
              <a:t> </a:t>
            </a:r>
            <a:r>
              <a:rPr sz="2397" dirty="0">
                <a:latin typeface="Arial"/>
                <a:cs typeface="Arial"/>
              </a:rPr>
              <a:t>global</a:t>
            </a:r>
            <a:r>
              <a:rPr sz="2397" spc="-53" dirty="0">
                <a:latin typeface="Arial"/>
                <a:cs typeface="Arial"/>
              </a:rPr>
              <a:t> </a:t>
            </a:r>
            <a:r>
              <a:rPr sz="2397" dirty="0">
                <a:latin typeface="Arial"/>
                <a:cs typeface="Arial"/>
              </a:rPr>
              <a:t>variables</a:t>
            </a:r>
            <a:r>
              <a:rPr sz="2397" spc="-60" dirty="0">
                <a:latin typeface="Arial"/>
                <a:cs typeface="Arial"/>
              </a:rPr>
              <a:t> </a:t>
            </a:r>
            <a:r>
              <a:rPr sz="2397" dirty="0">
                <a:latin typeface="Arial"/>
                <a:cs typeface="Arial"/>
              </a:rPr>
              <a:t>are</a:t>
            </a:r>
            <a:r>
              <a:rPr sz="2397" spc="-60" dirty="0">
                <a:latin typeface="Arial"/>
                <a:cs typeface="Arial"/>
              </a:rPr>
              <a:t> </a:t>
            </a:r>
            <a:r>
              <a:rPr sz="2397" dirty="0">
                <a:latin typeface="Arial"/>
                <a:cs typeface="Arial"/>
              </a:rPr>
              <a:t>globally</a:t>
            </a:r>
            <a:r>
              <a:rPr sz="2397" spc="-40" dirty="0">
                <a:latin typeface="Arial"/>
                <a:cs typeface="Arial"/>
              </a:rPr>
              <a:t> </a:t>
            </a:r>
            <a:r>
              <a:rPr sz="2397" spc="-13" dirty="0">
                <a:latin typeface="Arial"/>
                <a:cs typeface="Arial"/>
              </a:rPr>
              <a:t>accessible</a:t>
            </a:r>
            <a:r>
              <a:rPr sz="2397" spc="666" dirty="0">
                <a:latin typeface="Arial"/>
                <a:cs typeface="Arial"/>
              </a:rPr>
              <a:t> </a:t>
            </a:r>
            <a:r>
              <a:rPr sz="2397" spc="-13" dirty="0">
                <a:latin typeface="Arial"/>
                <a:cs typeface="Arial"/>
              </a:rPr>
              <a:t>However,</a:t>
            </a:r>
            <a:r>
              <a:rPr sz="2397" spc="-67" dirty="0">
                <a:latin typeface="Arial"/>
                <a:cs typeface="Arial"/>
              </a:rPr>
              <a:t> </a:t>
            </a:r>
            <a:r>
              <a:rPr sz="2397" dirty="0">
                <a:latin typeface="Arial"/>
                <a:cs typeface="Arial"/>
              </a:rPr>
              <a:t>singletons</a:t>
            </a:r>
            <a:r>
              <a:rPr sz="2397" spc="-53" dirty="0">
                <a:latin typeface="Arial"/>
                <a:cs typeface="Arial"/>
              </a:rPr>
              <a:t> </a:t>
            </a:r>
            <a:r>
              <a:rPr sz="2397" dirty="0">
                <a:latin typeface="Arial"/>
                <a:cs typeface="Arial"/>
              </a:rPr>
              <a:t>can</a:t>
            </a:r>
            <a:r>
              <a:rPr sz="2397" spc="-60" dirty="0">
                <a:latin typeface="Arial"/>
                <a:cs typeface="Arial"/>
              </a:rPr>
              <a:t> </a:t>
            </a:r>
            <a:r>
              <a:rPr sz="2397" dirty="0">
                <a:latin typeface="Arial"/>
                <a:cs typeface="Arial"/>
              </a:rPr>
              <a:t>encapsulate</a:t>
            </a:r>
            <a:r>
              <a:rPr sz="2397" spc="-67" dirty="0">
                <a:latin typeface="Arial"/>
                <a:cs typeface="Arial"/>
              </a:rPr>
              <a:t> </a:t>
            </a:r>
            <a:r>
              <a:rPr sz="2397" dirty="0">
                <a:latin typeface="Arial"/>
                <a:cs typeface="Arial"/>
              </a:rPr>
              <a:t>and</a:t>
            </a:r>
            <a:r>
              <a:rPr sz="2397" spc="-60" dirty="0">
                <a:latin typeface="Arial"/>
                <a:cs typeface="Arial"/>
              </a:rPr>
              <a:t> </a:t>
            </a:r>
            <a:r>
              <a:rPr sz="2397" dirty="0">
                <a:latin typeface="Arial"/>
                <a:cs typeface="Arial"/>
              </a:rPr>
              <a:t>hide</a:t>
            </a:r>
            <a:r>
              <a:rPr sz="2397" spc="-67" dirty="0">
                <a:latin typeface="Arial"/>
                <a:cs typeface="Arial"/>
              </a:rPr>
              <a:t> </a:t>
            </a:r>
            <a:r>
              <a:rPr sz="2397" dirty="0">
                <a:latin typeface="Arial"/>
                <a:cs typeface="Arial"/>
              </a:rPr>
              <a:t>information</a:t>
            </a:r>
            <a:r>
              <a:rPr sz="2397" spc="-67" dirty="0">
                <a:latin typeface="Arial"/>
                <a:cs typeface="Arial"/>
              </a:rPr>
              <a:t> </a:t>
            </a:r>
            <a:r>
              <a:rPr sz="2397" dirty="0">
                <a:latin typeface="Arial"/>
                <a:cs typeface="Arial"/>
              </a:rPr>
              <a:t>that</a:t>
            </a:r>
            <a:r>
              <a:rPr sz="2397" spc="-47" dirty="0">
                <a:latin typeface="Arial"/>
                <a:cs typeface="Arial"/>
              </a:rPr>
              <a:t> </a:t>
            </a:r>
            <a:r>
              <a:rPr sz="2397" spc="-13" dirty="0">
                <a:latin typeface="Arial"/>
                <a:cs typeface="Arial"/>
              </a:rPr>
              <a:t>global </a:t>
            </a:r>
            <a:r>
              <a:rPr sz="2397" dirty="0">
                <a:latin typeface="Arial"/>
                <a:cs typeface="Arial"/>
              </a:rPr>
              <a:t>variables</a:t>
            </a:r>
            <a:r>
              <a:rPr sz="2397" spc="-87" dirty="0">
                <a:latin typeface="Arial"/>
                <a:cs typeface="Arial"/>
              </a:rPr>
              <a:t> </a:t>
            </a:r>
            <a:r>
              <a:rPr sz="2397" spc="-27" dirty="0">
                <a:latin typeface="Arial"/>
                <a:cs typeface="Arial"/>
              </a:rPr>
              <a:t>can’t</a:t>
            </a:r>
            <a:endParaRPr sz="2397" dirty="0">
              <a:latin typeface="Arial"/>
              <a:cs typeface="Arial"/>
            </a:endParaRPr>
          </a:p>
          <a:p>
            <a:pPr marL="16913" marR="6765">
              <a:lnSpc>
                <a:spcPct val="109800"/>
              </a:lnSpc>
              <a:spcBef>
                <a:spcPts val="260"/>
              </a:spcBef>
            </a:pPr>
            <a:r>
              <a:rPr sz="2397" dirty="0">
                <a:latin typeface="Arial"/>
                <a:cs typeface="Arial"/>
              </a:rPr>
              <a:t>Global</a:t>
            </a:r>
            <a:r>
              <a:rPr sz="2397" spc="-67" dirty="0">
                <a:latin typeface="Arial"/>
                <a:cs typeface="Arial"/>
              </a:rPr>
              <a:t> </a:t>
            </a:r>
            <a:r>
              <a:rPr sz="2397" dirty="0">
                <a:latin typeface="Arial"/>
                <a:cs typeface="Arial"/>
              </a:rPr>
              <a:t>variables</a:t>
            </a:r>
            <a:r>
              <a:rPr sz="2397" spc="-5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clutter</a:t>
            </a:r>
            <a:r>
              <a:rPr sz="2397" spc="-53"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namespace</a:t>
            </a:r>
            <a:r>
              <a:rPr sz="2397" spc="-53" dirty="0">
                <a:latin typeface="Arial"/>
                <a:cs typeface="Arial"/>
              </a:rPr>
              <a:t> </a:t>
            </a:r>
            <a:r>
              <a:rPr sz="2397" dirty="0">
                <a:latin typeface="Arial"/>
                <a:cs typeface="Arial"/>
              </a:rPr>
              <a:t>with</a:t>
            </a:r>
            <a:r>
              <a:rPr sz="2397" spc="-53" dirty="0">
                <a:latin typeface="Arial"/>
                <a:cs typeface="Arial"/>
              </a:rPr>
              <a:t> </a:t>
            </a:r>
            <a:r>
              <a:rPr sz="2397" dirty="0">
                <a:latin typeface="Arial"/>
                <a:cs typeface="Arial"/>
              </a:rPr>
              <a:t>unnecessary</a:t>
            </a:r>
            <a:r>
              <a:rPr sz="2397" spc="-47" dirty="0">
                <a:latin typeface="Arial"/>
                <a:cs typeface="Arial"/>
              </a:rPr>
              <a:t> </a:t>
            </a:r>
            <a:r>
              <a:rPr sz="2397" spc="-13" dirty="0">
                <a:latin typeface="Arial"/>
                <a:cs typeface="Arial"/>
              </a:rPr>
              <a:t>variables </a:t>
            </a:r>
            <a:r>
              <a:rPr sz="2397" dirty="0">
                <a:latin typeface="Arial"/>
                <a:cs typeface="Arial"/>
              </a:rPr>
              <a:t>Singletons</a:t>
            </a:r>
            <a:r>
              <a:rPr sz="2397" spc="-40" dirty="0">
                <a:latin typeface="Arial"/>
                <a:cs typeface="Arial"/>
              </a:rPr>
              <a:t> </a:t>
            </a:r>
            <a:r>
              <a:rPr sz="2397" dirty="0">
                <a:latin typeface="Arial"/>
                <a:cs typeface="Arial"/>
              </a:rPr>
              <a:t>allow</a:t>
            </a:r>
            <a:r>
              <a:rPr sz="2397" spc="-53" dirty="0">
                <a:latin typeface="Arial"/>
                <a:cs typeface="Arial"/>
              </a:rPr>
              <a:t> </a:t>
            </a:r>
            <a:r>
              <a:rPr sz="2397" dirty="0">
                <a:latin typeface="Arial"/>
                <a:cs typeface="Arial"/>
              </a:rPr>
              <a:t>for</a:t>
            </a:r>
            <a:r>
              <a:rPr sz="2397" spc="-47" dirty="0">
                <a:latin typeface="Arial"/>
                <a:cs typeface="Arial"/>
              </a:rPr>
              <a:t> </a:t>
            </a:r>
            <a:r>
              <a:rPr sz="2397" dirty="0">
                <a:latin typeface="Arial"/>
                <a:cs typeface="Arial"/>
              </a:rPr>
              <a:t>lazy</a:t>
            </a:r>
            <a:r>
              <a:rPr sz="2397" spc="-40" dirty="0">
                <a:latin typeface="Arial"/>
                <a:cs typeface="Arial"/>
              </a:rPr>
              <a:t> </a:t>
            </a:r>
            <a:r>
              <a:rPr sz="2397" dirty="0">
                <a:latin typeface="Arial"/>
                <a:cs typeface="Arial"/>
              </a:rPr>
              <a:t>allocation</a:t>
            </a:r>
            <a:r>
              <a:rPr sz="2397" spc="-53" dirty="0">
                <a:latin typeface="Arial"/>
                <a:cs typeface="Arial"/>
              </a:rPr>
              <a:t> </a:t>
            </a:r>
            <a:r>
              <a:rPr sz="2397" dirty="0">
                <a:latin typeface="Arial"/>
                <a:cs typeface="Arial"/>
              </a:rPr>
              <a:t>(only</a:t>
            </a:r>
            <a:r>
              <a:rPr sz="2397" spc="-33" dirty="0">
                <a:latin typeface="Arial"/>
                <a:cs typeface="Arial"/>
              </a:rPr>
              <a:t> </a:t>
            </a:r>
            <a:r>
              <a:rPr sz="2397" dirty="0">
                <a:latin typeface="Arial"/>
                <a:cs typeface="Arial"/>
              </a:rPr>
              <a:t>allocate</a:t>
            </a:r>
            <a:r>
              <a:rPr sz="2397" spc="-53" dirty="0">
                <a:latin typeface="Arial"/>
                <a:cs typeface="Arial"/>
              </a:rPr>
              <a:t> </a:t>
            </a:r>
            <a:r>
              <a:rPr sz="2397" dirty="0">
                <a:latin typeface="Arial"/>
                <a:cs typeface="Arial"/>
              </a:rPr>
              <a:t>memory</a:t>
            </a:r>
            <a:r>
              <a:rPr sz="2397" spc="-40" dirty="0">
                <a:latin typeface="Arial"/>
                <a:cs typeface="Arial"/>
              </a:rPr>
              <a:t> </a:t>
            </a:r>
            <a:r>
              <a:rPr sz="2397" dirty="0">
                <a:latin typeface="Arial"/>
                <a:cs typeface="Arial"/>
              </a:rPr>
              <a:t>when</a:t>
            </a:r>
            <a:r>
              <a:rPr sz="2397" spc="-60" dirty="0">
                <a:latin typeface="Arial"/>
                <a:cs typeface="Arial"/>
              </a:rPr>
              <a:t> </a:t>
            </a:r>
            <a:r>
              <a:rPr sz="2397" spc="-13" dirty="0">
                <a:latin typeface="Arial"/>
                <a:cs typeface="Arial"/>
              </a:rPr>
              <a:t>needed), </a:t>
            </a:r>
            <a:r>
              <a:rPr sz="2397" dirty="0">
                <a:latin typeface="Arial"/>
                <a:cs typeface="Arial"/>
              </a:rPr>
              <a:t>whereas</a:t>
            </a:r>
            <a:r>
              <a:rPr sz="2397" spc="-80" dirty="0">
                <a:latin typeface="Arial"/>
                <a:cs typeface="Arial"/>
              </a:rPr>
              <a:t> </a:t>
            </a:r>
            <a:r>
              <a:rPr sz="2397" dirty="0">
                <a:latin typeface="Arial"/>
                <a:cs typeface="Arial"/>
              </a:rPr>
              <a:t>global</a:t>
            </a:r>
            <a:r>
              <a:rPr sz="2397" spc="-73" dirty="0">
                <a:latin typeface="Arial"/>
                <a:cs typeface="Arial"/>
              </a:rPr>
              <a:t> </a:t>
            </a:r>
            <a:r>
              <a:rPr sz="2397" dirty="0">
                <a:latin typeface="Arial"/>
                <a:cs typeface="Arial"/>
              </a:rPr>
              <a:t>variables</a:t>
            </a:r>
            <a:r>
              <a:rPr sz="2397" spc="-60" dirty="0">
                <a:latin typeface="Arial"/>
                <a:cs typeface="Arial"/>
              </a:rPr>
              <a:t> </a:t>
            </a:r>
            <a:r>
              <a:rPr sz="2397" dirty="0">
                <a:latin typeface="Arial"/>
                <a:cs typeface="Arial"/>
              </a:rPr>
              <a:t>always</a:t>
            </a:r>
            <a:r>
              <a:rPr sz="2397" spc="-60" dirty="0">
                <a:latin typeface="Arial"/>
                <a:cs typeface="Arial"/>
              </a:rPr>
              <a:t> </a:t>
            </a:r>
            <a:r>
              <a:rPr sz="2397" dirty="0">
                <a:latin typeface="Arial"/>
                <a:cs typeface="Arial"/>
              </a:rPr>
              <a:t>consume</a:t>
            </a:r>
            <a:r>
              <a:rPr sz="2397" spc="-60" dirty="0">
                <a:latin typeface="Arial"/>
                <a:cs typeface="Arial"/>
              </a:rPr>
              <a:t> </a:t>
            </a:r>
            <a:r>
              <a:rPr sz="2397" spc="-13" dirty="0">
                <a:latin typeface="Arial"/>
                <a:cs typeface="Arial"/>
              </a:rPr>
              <a:t>resources</a:t>
            </a:r>
            <a:endParaRPr sz="2397" dirty="0">
              <a:latin typeface="Arial"/>
              <a:cs typeface="Arial"/>
            </a:endParaRPr>
          </a:p>
          <a:p>
            <a:pPr marL="16913">
              <a:spcBef>
                <a:spcPts val="545"/>
              </a:spcBef>
            </a:pPr>
            <a:r>
              <a:rPr sz="2397" dirty="0">
                <a:latin typeface="Arial"/>
                <a:cs typeface="Arial"/>
              </a:rPr>
              <a:t>Singletons</a:t>
            </a:r>
            <a:r>
              <a:rPr sz="2397" spc="-47"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be</a:t>
            </a:r>
            <a:r>
              <a:rPr sz="2397" spc="-40" dirty="0">
                <a:latin typeface="Arial"/>
                <a:cs typeface="Arial"/>
              </a:rPr>
              <a:t> </a:t>
            </a:r>
            <a:r>
              <a:rPr sz="2397" spc="-13" dirty="0">
                <a:latin typeface="Arial"/>
                <a:cs typeface="Arial"/>
              </a:rPr>
              <a:t>subclassed</a:t>
            </a:r>
            <a:endParaRPr sz="2397" dirty="0">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201586"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201586" y="465060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4E621C8-31BA-302E-275A-5FCC44223CD4}"/>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600" kern="1200">
                <a:solidFill>
                  <a:schemeClr val="tx1"/>
                </a:solidFill>
                <a:latin typeface="+mj-lt"/>
                <a:ea typeface="+mj-ea"/>
                <a:cs typeface="+mj-cs"/>
              </a:rPr>
              <a:t>Singleton</a:t>
            </a:r>
          </a:p>
        </p:txBody>
      </p:sp>
      <p:sp>
        <p:nvSpPr>
          <p:cNvPr id="11" name="TextBox 10">
            <a:extLst>
              <a:ext uri="{FF2B5EF4-FFF2-40B4-BE49-F238E27FC236}">
                <a16:creationId xmlns:a16="http://schemas.microsoft.com/office/drawing/2014/main" id="{7AC2D160-2BA1-A743-2FD0-B75EC1011ED8}"/>
              </a:ext>
            </a:extLst>
          </p:cNvPr>
          <p:cNvSpPr txBox="1"/>
          <p:nvPr/>
        </p:nvSpPr>
        <p:spPr>
          <a:xfrm>
            <a:off x="640079" y="2176036"/>
            <a:ext cx="4261104" cy="4121887"/>
          </a:xfrm>
          <a:prstGeom prst="rect">
            <a:avLst/>
          </a:prstGeom>
        </p:spPr>
        <p:txBody>
          <a:bodyPr vert="horz" lIns="91440" tIns="45720" rIns="91440" bIns="45720" rtlCol="0">
            <a:normAutofit/>
          </a:bodyPr>
          <a:lstStyle/>
          <a:p>
            <a:pPr>
              <a:lnSpc>
                <a:spcPct val="120000"/>
              </a:lnSpc>
              <a:spcAft>
                <a:spcPts val="600"/>
              </a:spcAft>
              <a:buSzPct val="87000"/>
            </a:pPr>
            <a:r>
              <a:rPr lang="en-US" dirty="0"/>
              <a:t>Use singleton when:</a:t>
            </a:r>
          </a:p>
          <a:p>
            <a:pPr marL="285750" indent="-285750">
              <a:lnSpc>
                <a:spcPct val="120000"/>
              </a:lnSpc>
              <a:spcAft>
                <a:spcPts val="600"/>
              </a:spcAft>
              <a:buSzPct val="87000"/>
              <a:buFont typeface="Arial" panose="020B0604020202020204" pitchFamily="34" charset="0"/>
              <a:buChar char="•"/>
            </a:pPr>
            <a:r>
              <a:rPr lang="en-US" dirty="0"/>
              <a:t>there must be exactly one instance of a class, and it must be accessible to clients from a well-known access point</a:t>
            </a:r>
            <a:br>
              <a:rPr lang="en-US" dirty="0"/>
            </a:br>
            <a:endParaRPr lang="en-US" dirty="0"/>
          </a:p>
        </p:txBody>
      </p:sp>
      <p:pic>
        <p:nvPicPr>
          <p:cNvPr id="13" name="Picture 12" descr="Yellow paper aeroplane flying the opposite way as many grey paper aeroplanes">
            <a:extLst>
              <a:ext uri="{FF2B5EF4-FFF2-40B4-BE49-F238E27FC236}">
                <a16:creationId xmlns:a16="http://schemas.microsoft.com/office/drawing/2014/main" id="{F27EDD05-96BC-7AE3-D76F-986A46EFB357}"/>
              </a:ext>
            </a:extLst>
          </p:cNvPr>
          <p:cNvPicPr>
            <a:picLocks noChangeAspect="1"/>
          </p:cNvPicPr>
          <p:nvPr/>
        </p:nvPicPr>
        <p:blipFill rotWithShape="1">
          <a:blip r:embed="rId2"/>
          <a:srcRect r="18696" b="2"/>
          <a:stretch/>
        </p:blipFill>
        <p:spPr>
          <a:xfrm>
            <a:off x="5671128" y="914399"/>
            <a:ext cx="6520872" cy="5353521"/>
          </a:xfrm>
          <a:prstGeom prst="rect">
            <a:avLst/>
          </a:prstGeom>
        </p:spPr>
      </p:pic>
      <p:cxnSp>
        <p:nvCxnSpPr>
          <p:cNvPr id="34" name="Straight Connector 3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8456" y="242810"/>
            <a:ext cx="13800562" cy="632630"/>
          </a:xfrm>
          <a:prstGeom prst="rect">
            <a:avLst/>
          </a:prstGeom>
        </p:spPr>
        <p:txBody>
          <a:bodyPr vert="horz" wrap="square" lIns="0" tIns="16912" rIns="0" bIns="0" rtlCol="0" anchor="t">
            <a:spAutoFit/>
          </a:bodyPr>
          <a:lstStyle/>
          <a:p>
            <a:pPr marL="16913">
              <a:spcBef>
                <a:spcPts val="133"/>
              </a:spcBef>
            </a:pPr>
            <a:r>
              <a:rPr spc="-13" dirty="0"/>
              <a:t>Singleton</a:t>
            </a:r>
          </a:p>
        </p:txBody>
      </p:sp>
      <p:sp>
        <p:nvSpPr>
          <p:cNvPr id="3" name="object 3"/>
          <p:cNvSpPr txBox="1"/>
          <p:nvPr/>
        </p:nvSpPr>
        <p:spPr>
          <a:xfrm>
            <a:off x="820069" y="1410496"/>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4" name="object 4"/>
          <p:cNvSpPr txBox="1"/>
          <p:nvPr/>
        </p:nvSpPr>
        <p:spPr>
          <a:xfrm>
            <a:off x="1097654" y="1332359"/>
            <a:ext cx="628298" cy="324534"/>
          </a:xfrm>
          <a:prstGeom prst="rect">
            <a:avLst/>
          </a:prstGeom>
        </p:spPr>
        <p:txBody>
          <a:bodyPr vert="horz" wrap="square" lIns="0" tIns="16912" rIns="0" bIns="0" rtlCol="0">
            <a:spAutoFit/>
          </a:bodyPr>
          <a:lstStyle/>
          <a:p>
            <a:pPr marL="16913">
              <a:spcBef>
                <a:spcPts val="133"/>
              </a:spcBef>
            </a:pPr>
            <a:r>
              <a:rPr sz="1998" spc="-13" dirty="0">
                <a:latin typeface="Arial"/>
                <a:cs typeface="Arial"/>
              </a:rPr>
              <a:t>Pros:</a:t>
            </a:r>
            <a:endParaRPr sz="1998">
              <a:latin typeface="Arial"/>
              <a:cs typeface="Arial"/>
            </a:endParaRPr>
          </a:p>
        </p:txBody>
      </p:sp>
      <p:sp>
        <p:nvSpPr>
          <p:cNvPr id="5" name="object 5"/>
          <p:cNvSpPr txBox="1"/>
          <p:nvPr/>
        </p:nvSpPr>
        <p:spPr>
          <a:xfrm>
            <a:off x="1101003" y="1783939"/>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6" name="object 6"/>
          <p:cNvSpPr txBox="1"/>
          <p:nvPr/>
        </p:nvSpPr>
        <p:spPr>
          <a:xfrm>
            <a:off x="1385302" y="1637157"/>
            <a:ext cx="8318390" cy="1145015"/>
          </a:xfrm>
          <a:prstGeom prst="rect">
            <a:avLst/>
          </a:prstGeom>
        </p:spPr>
        <p:txBody>
          <a:bodyPr vert="horz" wrap="square" lIns="0" tIns="16912" rIns="0" bIns="0" rtlCol="0">
            <a:spAutoFit/>
          </a:bodyPr>
          <a:lstStyle/>
          <a:p>
            <a:pPr marL="16913" marR="2104772">
              <a:lnSpc>
                <a:spcPct val="122700"/>
              </a:lnSpc>
              <a:spcBef>
                <a:spcPts val="133"/>
              </a:spcBef>
            </a:pPr>
            <a:r>
              <a:rPr sz="1998" spc="-40" dirty="0">
                <a:latin typeface="Arial"/>
                <a:cs typeface="Arial"/>
              </a:rPr>
              <a:t>You</a:t>
            </a:r>
            <a:r>
              <a:rPr sz="1998" spc="-20" dirty="0">
                <a:latin typeface="Arial"/>
                <a:cs typeface="Arial"/>
              </a:rPr>
              <a:t> </a:t>
            </a:r>
            <a:r>
              <a:rPr sz="1998" dirty="0">
                <a:latin typeface="Arial"/>
                <a:cs typeface="Arial"/>
              </a:rPr>
              <a:t>can</a:t>
            </a:r>
            <a:r>
              <a:rPr sz="1998" spc="-33" dirty="0">
                <a:latin typeface="Arial"/>
                <a:cs typeface="Arial"/>
              </a:rPr>
              <a:t> </a:t>
            </a:r>
            <a:r>
              <a:rPr sz="1998" dirty="0">
                <a:latin typeface="Arial"/>
                <a:cs typeface="Arial"/>
              </a:rPr>
              <a:t>be</a:t>
            </a:r>
            <a:r>
              <a:rPr sz="1998" spc="-33" dirty="0">
                <a:latin typeface="Arial"/>
                <a:cs typeface="Arial"/>
              </a:rPr>
              <a:t> </a:t>
            </a:r>
            <a:r>
              <a:rPr sz="1998" dirty="0">
                <a:latin typeface="Arial"/>
                <a:cs typeface="Arial"/>
              </a:rPr>
              <a:t>sure</a:t>
            </a:r>
            <a:r>
              <a:rPr sz="1998" spc="-20" dirty="0">
                <a:latin typeface="Arial"/>
                <a:cs typeface="Arial"/>
              </a:rPr>
              <a:t> </a:t>
            </a:r>
            <a:r>
              <a:rPr sz="1998" dirty="0">
                <a:latin typeface="Arial"/>
                <a:cs typeface="Arial"/>
              </a:rPr>
              <a:t>that</a:t>
            </a:r>
            <a:r>
              <a:rPr sz="1998" spc="-13" dirty="0">
                <a:latin typeface="Arial"/>
                <a:cs typeface="Arial"/>
              </a:rPr>
              <a:t> </a:t>
            </a:r>
            <a:r>
              <a:rPr sz="1998" dirty="0">
                <a:latin typeface="Arial"/>
                <a:cs typeface="Arial"/>
              </a:rPr>
              <a:t>a</a:t>
            </a:r>
            <a:r>
              <a:rPr sz="1998" spc="-33" dirty="0">
                <a:latin typeface="Arial"/>
                <a:cs typeface="Arial"/>
              </a:rPr>
              <a:t> </a:t>
            </a:r>
            <a:r>
              <a:rPr sz="1998" dirty="0">
                <a:latin typeface="Arial"/>
                <a:cs typeface="Arial"/>
              </a:rPr>
              <a:t>class</a:t>
            </a:r>
            <a:r>
              <a:rPr sz="1998" spc="-13" dirty="0">
                <a:latin typeface="Arial"/>
                <a:cs typeface="Arial"/>
              </a:rPr>
              <a:t> </a:t>
            </a:r>
            <a:r>
              <a:rPr sz="1998" dirty="0">
                <a:latin typeface="Arial"/>
                <a:cs typeface="Arial"/>
              </a:rPr>
              <a:t>has</a:t>
            </a:r>
            <a:r>
              <a:rPr sz="1998" spc="-7" dirty="0">
                <a:latin typeface="Arial"/>
                <a:cs typeface="Arial"/>
              </a:rPr>
              <a:t> </a:t>
            </a:r>
            <a:r>
              <a:rPr sz="1998" dirty="0">
                <a:latin typeface="Arial"/>
                <a:cs typeface="Arial"/>
              </a:rPr>
              <a:t>only</a:t>
            </a:r>
            <a:r>
              <a:rPr sz="1998" spc="-13" dirty="0">
                <a:latin typeface="Arial"/>
                <a:cs typeface="Arial"/>
              </a:rPr>
              <a:t> </a:t>
            </a:r>
            <a:r>
              <a:rPr sz="1998" dirty="0">
                <a:latin typeface="Arial"/>
                <a:cs typeface="Arial"/>
              </a:rPr>
              <a:t>a</a:t>
            </a:r>
            <a:r>
              <a:rPr sz="1998" spc="-20" dirty="0">
                <a:latin typeface="Arial"/>
                <a:cs typeface="Arial"/>
              </a:rPr>
              <a:t> </a:t>
            </a:r>
            <a:r>
              <a:rPr sz="1998" dirty="0">
                <a:latin typeface="Arial"/>
                <a:cs typeface="Arial"/>
              </a:rPr>
              <a:t>single</a:t>
            </a:r>
            <a:r>
              <a:rPr sz="1998" spc="-33" dirty="0">
                <a:latin typeface="Arial"/>
                <a:cs typeface="Arial"/>
              </a:rPr>
              <a:t> </a:t>
            </a:r>
            <a:r>
              <a:rPr sz="1998" spc="-13" dirty="0">
                <a:latin typeface="Arial"/>
                <a:cs typeface="Arial"/>
              </a:rPr>
              <a:t>instance </a:t>
            </a:r>
            <a:r>
              <a:rPr sz="1998" spc="-40" dirty="0">
                <a:latin typeface="Arial"/>
                <a:cs typeface="Arial"/>
              </a:rPr>
              <a:t>You</a:t>
            </a:r>
            <a:r>
              <a:rPr sz="1998" spc="-27" dirty="0">
                <a:latin typeface="Arial"/>
                <a:cs typeface="Arial"/>
              </a:rPr>
              <a:t> </a:t>
            </a:r>
            <a:r>
              <a:rPr sz="1998" dirty="0">
                <a:latin typeface="Arial"/>
                <a:cs typeface="Arial"/>
              </a:rPr>
              <a:t>gain</a:t>
            </a:r>
            <a:r>
              <a:rPr sz="1998" spc="-27" dirty="0">
                <a:latin typeface="Arial"/>
                <a:cs typeface="Arial"/>
              </a:rPr>
              <a:t> </a:t>
            </a:r>
            <a:r>
              <a:rPr sz="1998" dirty="0">
                <a:latin typeface="Arial"/>
                <a:cs typeface="Arial"/>
              </a:rPr>
              <a:t>a</a:t>
            </a:r>
            <a:r>
              <a:rPr sz="1998" spc="-27" dirty="0">
                <a:latin typeface="Arial"/>
                <a:cs typeface="Arial"/>
              </a:rPr>
              <a:t> </a:t>
            </a:r>
            <a:r>
              <a:rPr sz="1998" dirty="0">
                <a:latin typeface="Arial"/>
                <a:cs typeface="Arial"/>
              </a:rPr>
              <a:t>global</a:t>
            </a:r>
            <a:r>
              <a:rPr sz="1998" spc="-40" dirty="0">
                <a:latin typeface="Arial"/>
                <a:cs typeface="Arial"/>
              </a:rPr>
              <a:t> </a:t>
            </a:r>
            <a:r>
              <a:rPr sz="1998" dirty="0">
                <a:latin typeface="Arial"/>
                <a:cs typeface="Arial"/>
              </a:rPr>
              <a:t>access</a:t>
            </a:r>
            <a:r>
              <a:rPr sz="1998" spc="-13" dirty="0">
                <a:latin typeface="Arial"/>
                <a:cs typeface="Arial"/>
              </a:rPr>
              <a:t> </a:t>
            </a:r>
            <a:r>
              <a:rPr sz="1998" dirty="0">
                <a:latin typeface="Arial"/>
                <a:cs typeface="Arial"/>
              </a:rPr>
              <a:t>point</a:t>
            </a:r>
            <a:r>
              <a:rPr sz="1998" spc="-33" dirty="0">
                <a:latin typeface="Arial"/>
                <a:cs typeface="Arial"/>
              </a:rPr>
              <a:t> </a:t>
            </a:r>
            <a:r>
              <a:rPr sz="1998" dirty="0">
                <a:latin typeface="Arial"/>
                <a:cs typeface="Arial"/>
              </a:rPr>
              <a:t>to</a:t>
            </a:r>
            <a:r>
              <a:rPr sz="1998" spc="-27" dirty="0">
                <a:latin typeface="Arial"/>
                <a:cs typeface="Arial"/>
              </a:rPr>
              <a:t> </a:t>
            </a:r>
            <a:r>
              <a:rPr sz="1998" dirty="0">
                <a:latin typeface="Arial"/>
                <a:cs typeface="Arial"/>
              </a:rPr>
              <a:t>that</a:t>
            </a:r>
            <a:r>
              <a:rPr sz="1998" spc="-20" dirty="0">
                <a:latin typeface="Arial"/>
                <a:cs typeface="Arial"/>
              </a:rPr>
              <a:t> </a:t>
            </a:r>
            <a:r>
              <a:rPr sz="1998" spc="-13" dirty="0">
                <a:latin typeface="Arial"/>
                <a:cs typeface="Arial"/>
              </a:rPr>
              <a:t>instance</a:t>
            </a:r>
            <a:endParaRPr sz="1998">
              <a:latin typeface="Arial"/>
              <a:cs typeface="Arial"/>
            </a:endParaRPr>
          </a:p>
          <a:p>
            <a:pPr marL="16913">
              <a:spcBef>
                <a:spcPts val="545"/>
              </a:spcBef>
            </a:pPr>
            <a:r>
              <a:rPr sz="1998" dirty="0">
                <a:latin typeface="Arial"/>
                <a:cs typeface="Arial"/>
              </a:rPr>
              <a:t>The</a:t>
            </a:r>
            <a:r>
              <a:rPr sz="1998" spc="-33" dirty="0">
                <a:latin typeface="Arial"/>
                <a:cs typeface="Arial"/>
              </a:rPr>
              <a:t> </a:t>
            </a:r>
            <a:r>
              <a:rPr sz="1998" dirty="0">
                <a:latin typeface="Arial"/>
                <a:cs typeface="Arial"/>
              </a:rPr>
              <a:t>singleton</a:t>
            </a:r>
            <a:r>
              <a:rPr sz="1998" spc="-27" dirty="0">
                <a:latin typeface="Arial"/>
                <a:cs typeface="Arial"/>
              </a:rPr>
              <a:t> </a:t>
            </a:r>
            <a:r>
              <a:rPr sz="1998" dirty="0">
                <a:latin typeface="Arial"/>
                <a:cs typeface="Arial"/>
              </a:rPr>
              <a:t>object</a:t>
            </a:r>
            <a:r>
              <a:rPr sz="1998" spc="-40" dirty="0">
                <a:latin typeface="Arial"/>
                <a:cs typeface="Arial"/>
              </a:rPr>
              <a:t> </a:t>
            </a:r>
            <a:r>
              <a:rPr sz="1998" dirty="0">
                <a:latin typeface="Arial"/>
                <a:cs typeface="Arial"/>
              </a:rPr>
              <a:t>is</a:t>
            </a:r>
            <a:r>
              <a:rPr sz="1998" spc="-20" dirty="0">
                <a:latin typeface="Arial"/>
                <a:cs typeface="Arial"/>
              </a:rPr>
              <a:t> </a:t>
            </a:r>
            <a:r>
              <a:rPr sz="1998" dirty="0">
                <a:latin typeface="Arial"/>
                <a:cs typeface="Arial"/>
              </a:rPr>
              <a:t>initialized</a:t>
            </a:r>
            <a:r>
              <a:rPr sz="1998" spc="-27" dirty="0">
                <a:latin typeface="Arial"/>
                <a:cs typeface="Arial"/>
              </a:rPr>
              <a:t> </a:t>
            </a:r>
            <a:r>
              <a:rPr sz="1998" dirty="0">
                <a:latin typeface="Arial"/>
                <a:cs typeface="Arial"/>
              </a:rPr>
              <a:t>only</a:t>
            </a:r>
            <a:r>
              <a:rPr sz="1998" spc="-40" dirty="0">
                <a:latin typeface="Arial"/>
                <a:cs typeface="Arial"/>
              </a:rPr>
              <a:t> </a:t>
            </a:r>
            <a:r>
              <a:rPr sz="1998" dirty="0">
                <a:latin typeface="Arial"/>
                <a:cs typeface="Arial"/>
              </a:rPr>
              <a:t>when</a:t>
            </a:r>
            <a:r>
              <a:rPr sz="1998" spc="-27" dirty="0">
                <a:latin typeface="Arial"/>
                <a:cs typeface="Arial"/>
              </a:rPr>
              <a:t> </a:t>
            </a:r>
            <a:r>
              <a:rPr sz="1998" dirty="0">
                <a:latin typeface="Arial"/>
                <a:cs typeface="Arial"/>
              </a:rPr>
              <a:t>it’s</a:t>
            </a:r>
            <a:r>
              <a:rPr sz="1998" spc="-20" dirty="0">
                <a:latin typeface="Arial"/>
                <a:cs typeface="Arial"/>
              </a:rPr>
              <a:t> </a:t>
            </a:r>
            <a:r>
              <a:rPr sz="1998" dirty="0">
                <a:latin typeface="Arial"/>
                <a:cs typeface="Arial"/>
              </a:rPr>
              <a:t>requested</a:t>
            </a:r>
            <a:r>
              <a:rPr sz="1998" spc="-33" dirty="0">
                <a:latin typeface="Arial"/>
                <a:cs typeface="Arial"/>
              </a:rPr>
              <a:t> </a:t>
            </a:r>
            <a:r>
              <a:rPr sz="1998" dirty="0">
                <a:latin typeface="Arial"/>
                <a:cs typeface="Arial"/>
              </a:rPr>
              <a:t>for</a:t>
            </a:r>
            <a:r>
              <a:rPr sz="1998" spc="-20" dirty="0">
                <a:latin typeface="Arial"/>
                <a:cs typeface="Arial"/>
              </a:rPr>
              <a:t> </a:t>
            </a:r>
            <a:r>
              <a:rPr sz="1998" dirty="0">
                <a:latin typeface="Arial"/>
                <a:cs typeface="Arial"/>
              </a:rPr>
              <a:t>the</a:t>
            </a:r>
            <a:r>
              <a:rPr sz="1998" spc="-20" dirty="0">
                <a:latin typeface="Arial"/>
                <a:cs typeface="Arial"/>
              </a:rPr>
              <a:t> </a:t>
            </a:r>
            <a:r>
              <a:rPr sz="1998" dirty="0">
                <a:latin typeface="Arial"/>
                <a:cs typeface="Arial"/>
              </a:rPr>
              <a:t>first</a:t>
            </a:r>
            <a:r>
              <a:rPr sz="1998" spc="-33" dirty="0">
                <a:latin typeface="Arial"/>
                <a:cs typeface="Arial"/>
              </a:rPr>
              <a:t> </a:t>
            </a:r>
            <a:r>
              <a:rPr sz="1998" spc="-27" dirty="0">
                <a:latin typeface="Arial"/>
                <a:cs typeface="Arial"/>
              </a:rPr>
              <a:t>time</a:t>
            </a:r>
            <a:endParaRPr sz="1998">
              <a:latin typeface="Arial"/>
              <a:cs typeface="Arial"/>
            </a:endParaRPr>
          </a:p>
        </p:txBody>
      </p:sp>
      <p:sp>
        <p:nvSpPr>
          <p:cNvPr id="7" name="object 7"/>
          <p:cNvSpPr txBox="1"/>
          <p:nvPr/>
        </p:nvSpPr>
        <p:spPr>
          <a:xfrm>
            <a:off x="1101003" y="2157890"/>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8" name="object 8"/>
          <p:cNvSpPr txBox="1"/>
          <p:nvPr/>
        </p:nvSpPr>
        <p:spPr>
          <a:xfrm>
            <a:off x="1101003" y="2531350"/>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9" name="object 9"/>
          <p:cNvSpPr txBox="1"/>
          <p:nvPr/>
        </p:nvSpPr>
        <p:spPr>
          <a:xfrm>
            <a:off x="820069" y="2905285"/>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0" name="object 10"/>
          <p:cNvSpPr txBox="1"/>
          <p:nvPr/>
        </p:nvSpPr>
        <p:spPr>
          <a:xfrm>
            <a:off x="1097654" y="2827623"/>
            <a:ext cx="699330" cy="324534"/>
          </a:xfrm>
          <a:prstGeom prst="rect">
            <a:avLst/>
          </a:prstGeom>
        </p:spPr>
        <p:txBody>
          <a:bodyPr vert="horz" wrap="square" lIns="0" tIns="16912" rIns="0" bIns="0" rtlCol="0">
            <a:spAutoFit/>
          </a:bodyPr>
          <a:lstStyle/>
          <a:p>
            <a:pPr marL="16913">
              <a:spcBef>
                <a:spcPts val="133"/>
              </a:spcBef>
            </a:pPr>
            <a:r>
              <a:rPr sz="1998" spc="-13" dirty="0">
                <a:latin typeface="Arial"/>
                <a:cs typeface="Arial"/>
              </a:rPr>
              <a:t>Cons:</a:t>
            </a:r>
            <a:endParaRPr sz="1998">
              <a:latin typeface="Arial"/>
              <a:cs typeface="Arial"/>
            </a:endParaRPr>
          </a:p>
        </p:txBody>
      </p:sp>
      <p:sp>
        <p:nvSpPr>
          <p:cNvPr id="11" name="object 11"/>
          <p:cNvSpPr txBox="1"/>
          <p:nvPr/>
        </p:nvSpPr>
        <p:spPr>
          <a:xfrm>
            <a:off x="1101003" y="3279219"/>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2" name="object 12"/>
          <p:cNvSpPr txBox="1"/>
          <p:nvPr/>
        </p:nvSpPr>
        <p:spPr>
          <a:xfrm>
            <a:off x="1385301" y="3201084"/>
            <a:ext cx="9750874" cy="631989"/>
          </a:xfrm>
          <a:prstGeom prst="rect">
            <a:avLst/>
          </a:prstGeom>
        </p:spPr>
        <p:txBody>
          <a:bodyPr vert="horz" wrap="square" lIns="0" tIns="16912" rIns="0" bIns="0" rtlCol="0">
            <a:spAutoFit/>
          </a:bodyPr>
          <a:lstStyle/>
          <a:p>
            <a:pPr marL="16913" marR="6765">
              <a:spcBef>
                <a:spcPts val="133"/>
              </a:spcBef>
            </a:pPr>
            <a:r>
              <a:rPr sz="1998" dirty="0">
                <a:latin typeface="Arial"/>
                <a:cs typeface="Arial"/>
              </a:rPr>
              <a:t>The</a:t>
            </a:r>
            <a:r>
              <a:rPr sz="1998" spc="-33" dirty="0">
                <a:latin typeface="Arial"/>
                <a:cs typeface="Arial"/>
              </a:rPr>
              <a:t> </a:t>
            </a:r>
            <a:r>
              <a:rPr sz="1998" dirty="0">
                <a:latin typeface="Arial"/>
                <a:cs typeface="Arial"/>
              </a:rPr>
              <a:t>Singleton</a:t>
            </a:r>
            <a:r>
              <a:rPr sz="1998" spc="-40" dirty="0">
                <a:latin typeface="Arial"/>
                <a:cs typeface="Arial"/>
              </a:rPr>
              <a:t> </a:t>
            </a:r>
            <a:r>
              <a:rPr sz="1998" dirty="0">
                <a:latin typeface="Arial"/>
                <a:cs typeface="Arial"/>
              </a:rPr>
              <a:t>pattern</a:t>
            </a:r>
            <a:r>
              <a:rPr sz="1998" spc="-27" dirty="0">
                <a:latin typeface="Arial"/>
                <a:cs typeface="Arial"/>
              </a:rPr>
              <a:t> </a:t>
            </a:r>
            <a:r>
              <a:rPr sz="1998" dirty="0">
                <a:latin typeface="Arial"/>
                <a:cs typeface="Arial"/>
              </a:rPr>
              <a:t>can</a:t>
            </a:r>
            <a:r>
              <a:rPr sz="1998" spc="-40" dirty="0">
                <a:latin typeface="Arial"/>
                <a:cs typeface="Arial"/>
              </a:rPr>
              <a:t> </a:t>
            </a:r>
            <a:r>
              <a:rPr sz="1998" dirty="0">
                <a:latin typeface="Arial"/>
                <a:cs typeface="Arial"/>
              </a:rPr>
              <a:t>mask</a:t>
            </a:r>
            <a:r>
              <a:rPr sz="1998" spc="-33" dirty="0">
                <a:latin typeface="Arial"/>
                <a:cs typeface="Arial"/>
              </a:rPr>
              <a:t> </a:t>
            </a:r>
            <a:r>
              <a:rPr sz="1998" dirty="0">
                <a:latin typeface="Arial"/>
                <a:cs typeface="Arial"/>
              </a:rPr>
              <a:t>bad</a:t>
            </a:r>
            <a:r>
              <a:rPr sz="1998" spc="-20" dirty="0">
                <a:latin typeface="Arial"/>
                <a:cs typeface="Arial"/>
              </a:rPr>
              <a:t> </a:t>
            </a:r>
            <a:r>
              <a:rPr sz="1998" dirty="0">
                <a:latin typeface="Arial"/>
                <a:cs typeface="Arial"/>
              </a:rPr>
              <a:t>design,</a:t>
            </a:r>
            <a:r>
              <a:rPr sz="1998" spc="-47" dirty="0">
                <a:latin typeface="Arial"/>
                <a:cs typeface="Arial"/>
              </a:rPr>
              <a:t> </a:t>
            </a:r>
            <a:r>
              <a:rPr sz="1998" dirty="0">
                <a:latin typeface="Arial"/>
                <a:cs typeface="Arial"/>
              </a:rPr>
              <a:t>for</a:t>
            </a:r>
            <a:r>
              <a:rPr sz="1998" spc="-33" dirty="0">
                <a:latin typeface="Arial"/>
                <a:cs typeface="Arial"/>
              </a:rPr>
              <a:t> </a:t>
            </a:r>
            <a:r>
              <a:rPr sz="1998" dirty="0">
                <a:latin typeface="Arial"/>
                <a:cs typeface="Arial"/>
              </a:rPr>
              <a:t>instance,</a:t>
            </a:r>
            <a:r>
              <a:rPr sz="1998" spc="-33" dirty="0">
                <a:latin typeface="Arial"/>
                <a:cs typeface="Arial"/>
              </a:rPr>
              <a:t> </a:t>
            </a:r>
            <a:r>
              <a:rPr sz="1998" dirty="0">
                <a:latin typeface="Arial"/>
                <a:cs typeface="Arial"/>
              </a:rPr>
              <a:t>when</a:t>
            </a:r>
            <a:r>
              <a:rPr sz="1998" spc="-27" dirty="0">
                <a:latin typeface="Arial"/>
                <a:cs typeface="Arial"/>
              </a:rPr>
              <a:t> </a:t>
            </a:r>
            <a:r>
              <a:rPr sz="1998" dirty="0">
                <a:latin typeface="Arial"/>
                <a:cs typeface="Arial"/>
              </a:rPr>
              <a:t>the</a:t>
            </a:r>
            <a:r>
              <a:rPr sz="1998" spc="-27" dirty="0">
                <a:latin typeface="Arial"/>
                <a:cs typeface="Arial"/>
              </a:rPr>
              <a:t> </a:t>
            </a:r>
            <a:r>
              <a:rPr sz="1998" dirty="0">
                <a:latin typeface="Arial"/>
                <a:cs typeface="Arial"/>
              </a:rPr>
              <a:t>components</a:t>
            </a:r>
            <a:r>
              <a:rPr sz="1998" spc="-27" dirty="0">
                <a:latin typeface="Arial"/>
                <a:cs typeface="Arial"/>
              </a:rPr>
              <a:t> </a:t>
            </a:r>
            <a:r>
              <a:rPr sz="1998" dirty="0">
                <a:latin typeface="Arial"/>
                <a:cs typeface="Arial"/>
              </a:rPr>
              <a:t>of</a:t>
            </a:r>
            <a:r>
              <a:rPr sz="1998" spc="-33" dirty="0">
                <a:latin typeface="Arial"/>
                <a:cs typeface="Arial"/>
              </a:rPr>
              <a:t> the </a:t>
            </a:r>
            <a:r>
              <a:rPr sz="1998" dirty="0">
                <a:latin typeface="Arial"/>
                <a:cs typeface="Arial"/>
              </a:rPr>
              <a:t>program</a:t>
            </a:r>
            <a:r>
              <a:rPr sz="1998" spc="-47" dirty="0">
                <a:latin typeface="Arial"/>
                <a:cs typeface="Arial"/>
              </a:rPr>
              <a:t> </a:t>
            </a:r>
            <a:r>
              <a:rPr sz="1998" dirty="0">
                <a:latin typeface="Arial"/>
                <a:cs typeface="Arial"/>
              </a:rPr>
              <a:t>know</a:t>
            </a:r>
            <a:r>
              <a:rPr sz="1998" spc="-40" dirty="0">
                <a:latin typeface="Arial"/>
                <a:cs typeface="Arial"/>
              </a:rPr>
              <a:t> </a:t>
            </a:r>
            <a:r>
              <a:rPr sz="1998" dirty="0">
                <a:latin typeface="Arial"/>
                <a:cs typeface="Arial"/>
              </a:rPr>
              <a:t>too</a:t>
            </a:r>
            <a:r>
              <a:rPr sz="1998" spc="-27" dirty="0">
                <a:latin typeface="Arial"/>
                <a:cs typeface="Arial"/>
              </a:rPr>
              <a:t> </a:t>
            </a:r>
            <a:r>
              <a:rPr sz="1998" dirty="0">
                <a:latin typeface="Arial"/>
                <a:cs typeface="Arial"/>
              </a:rPr>
              <a:t>much</a:t>
            </a:r>
            <a:r>
              <a:rPr sz="1998" spc="-33" dirty="0">
                <a:latin typeface="Arial"/>
                <a:cs typeface="Arial"/>
              </a:rPr>
              <a:t> </a:t>
            </a:r>
            <a:r>
              <a:rPr sz="1998" dirty="0">
                <a:latin typeface="Arial"/>
                <a:cs typeface="Arial"/>
              </a:rPr>
              <a:t>about</a:t>
            </a:r>
            <a:r>
              <a:rPr sz="1998" spc="-40" dirty="0">
                <a:latin typeface="Arial"/>
                <a:cs typeface="Arial"/>
              </a:rPr>
              <a:t> </a:t>
            </a:r>
            <a:r>
              <a:rPr sz="1998" dirty="0">
                <a:latin typeface="Arial"/>
                <a:cs typeface="Arial"/>
              </a:rPr>
              <a:t>each</a:t>
            </a:r>
            <a:r>
              <a:rPr sz="1998" spc="-33" dirty="0">
                <a:latin typeface="Arial"/>
                <a:cs typeface="Arial"/>
              </a:rPr>
              <a:t> </a:t>
            </a:r>
            <a:r>
              <a:rPr sz="1998" spc="-13" dirty="0">
                <a:latin typeface="Arial"/>
                <a:cs typeface="Arial"/>
              </a:rPr>
              <a:t>other</a:t>
            </a:r>
            <a:endParaRPr sz="1998">
              <a:latin typeface="Arial"/>
              <a:cs typeface="Arial"/>
            </a:endParaRPr>
          </a:p>
        </p:txBody>
      </p:sp>
      <p:sp>
        <p:nvSpPr>
          <p:cNvPr id="13" name="object 13"/>
          <p:cNvSpPr txBox="1"/>
          <p:nvPr/>
        </p:nvSpPr>
        <p:spPr>
          <a:xfrm>
            <a:off x="1388649" y="3957105"/>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4" name="object 14"/>
          <p:cNvSpPr txBox="1"/>
          <p:nvPr/>
        </p:nvSpPr>
        <p:spPr>
          <a:xfrm>
            <a:off x="1385301" y="3879442"/>
            <a:ext cx="10500097" cy="2131502"/>
          </a:xfrm>
          <a:prstGeom prst="rect">
            <a:avLst/>
          </a:prstGeom>
        </p:spPr>
        <p:txBody>
          <a:bodyPr vert="horz" wrap="square" lIns="0" tIns="16912" rIns="0" bIns="0" rtlCol="0">
            <a:spAutoFit/>
          </a:bodyPr>
          <a:lstStyle/>
          <a:p>
            <a:pPr marL="303581" marR="22832">
              <a:spcBef>
                <a:spcPts val="133"/>
              </a:spcBef>
            </a:pPr>
            <a:r>
              <a:rPr sz="1998" dirty="0">
                <a:latin typeface="Arial"/>
                <a:cs typeface="Arial"/>
              </a:rPr>
              <a:t>In</a:t>
            </a:r>
            <a:r>
              <a:rPr sz="1998" spc="-27" dirty="0">
                <a:latin typeface="Arial"/>
                <a:cs typeface="Arial"/>
              </a:rPr>
              <a:t> </a:t>
            </a:r>
            <a:r>
              <a:rPr sz="1998" dirty="0">
                <a:latin typeface="Arial"/>
                <a:cs typeface="Arial"/>
              </a:rPr>
              <a:t>general,</a:t>
            </a:r>
            <a:r>
              <a:rPr sz="1998" spc="-60" dirty="0">
                <a:latin typeface="Arial"/>
                <a:cs typeface="Arial"/>
              </a:rPr>
              <a:t> </a:t>
            </a:r>
            <a:r>
              <a:rPr sz="1998" dirty="0">
                <a:latin typeface="Arial"/>
                <a:cs typeface="Arial"/>
              </a:rPr>
              <a:t>globally</a:t>
            </a:r>
            <a:r>
              <a:rPr sz="1998" spc="-33" dirty="0">
                <a:latin typeface="Arial"/>
                <a:cs typeface="Arial"/>
              </a:rPr>
              <a:t> </a:t>
            </a:r>
            <a:r>
              <a:rPr sz="1998" dirty="0">
                <a:latin typeface="Arial"/>
                <a:cs typeface="Arial"/>
              </a:rPr>
              <a:t>accessible</a:t>
            </a:r>
            <a:r>
              <a:rPr sz="1998" spc="-47" dirty="0">
                <a:latin typeface="Arial"/>
                <a:cs typeface="Arial"/>
              </a:rPr>
              <a:t> </a:t>
            </a:r>
            <a:r>
              <a:rPr sz="1998" dirty="0">
                <a:latin typeface="Arial"/>
                <a:cs typeface="Arial"/>
              </a:rPr>
              <a:t>components</a:t>
            </a:r>
            <a:r>
              <a:rPr sz="1998" spc="-47" dirty="0">
                <a:latin typeface="Arial"/>
                <a:cs typeface="Arial"/>
              </a:rPr>
              <a:t> </a:t>
            </a:r>
            <a:r>
              <a:rPr sz="1998" dirty="0">
                <a:latin typeface="Arial"/>
                <a:cs typeface="Arial"/>
              </a:rPr>
              <a:t>(global</a:t>
            </a:r>
            <a:r>
              <a:rPr sz="1998" spc="-47" dirty="0">
                <a:latin typeface="Arial"/>
                <a:cs typeface="Arial"/>
              </a:rPr>
              <a:t> </a:t>
            </a:r>
            <a:r>
              <a:rPr sz="1998" dirty="0">
                <a:latin typeface="Arial"/>
                <a:cs typeface="Arial"/>
              </a:rPr>
              <a:t>variables,</a:t>
            </a:r>
            <a:r>
              <a:rPr sz="1998" spc="-47" dirty="0">
                <a:latin typeface="Arial"/>
                <a:cs typeface="Arial"/>
              </a:rPr>
              <a:t> </a:t>
            </a:r>
            <a:r>
              <a:rPr sz="1998" dirty="0">
                <a:latin typeface="Arial"/>
                <a:cs typeface="Arial"/>
              </a:rPr>
              <a:t>singletons,</a:t>
            </a:r>
            <a:r>
              <a:rPr sz="1998" spc="-40" dirty="0">
                <a:latin typeface="Arial"/>
                <a:cs typeface="Arial"/>
              </a:rPr>
              <a:t> </a:t>
            </a:r>
            <a:r>
              <a:rPr sz="1998" dirty="0">
                <a:latin typeface="Arial"/>
                <a:cs typeface="Arial"/>
              </a:rPr>
              <a:t>etc.)</a:t>
            </a:r>
            <a:r>
              <a:rPr sz="1998" spc="-47" dirty="0">
                <a:latin typeface="Arial"/>
                <a:cs typeface="Arial"/>
              </a:rPr>
              <a:t> </a:t>
            </a:r>
            <a:r>
              <a:rPr sz="1998" dirty="0">
                <a:latin typeface="Arial"/>
                <a:cs typeface="Arial"/>
              </a:rPr>
              <a:t>can</a:t>
            </a:r>
            <a:r>
              <a:rPr sz="1998" spc="-40" dirty="0">
                <a:latin typeface="Arial"/>
                <a:cs typeface="Arial"/>
              </a:rPr>
              <a:t> </a:t>
            </a:r>
            <a:r>
              <a:rPr sz="1998" dirty="0">
                <a:latin typeface="Arial"/>
                <a:cs typeface="Arial"/>
              </a:rPr>
              <a:t>result</a:t>
            </a:r>
            <a:r>
              <a:rPr sz="1998" spc="-53" dirty="0">
                <a:latin typeface="Arial"/>
                <a:cs typeface="Arial"/>
              </a:rPr>
              <a:t> </a:t>
            </a:r>
            <a:r>
              <a:rPr sz="1998" spc="-33" dirty="0">
                <a:latin typeface="Arial"/>
                <a:cs typeface="Arial"/>
              </a:rPr>
              <a:t>in </a:t>
            </a:r>
            <a:r>
              <a:rPr sz="1998" dirty="0">
                <a:latin typeface="Arial"/>
                <a:cs typeface="Arial"/>
              </a:rPr>
              <a:t>tighter</a:t>
            </a:r>
            <a:r>
              <a:rPr sz="1998" spc="-20" dirty="0">
                <a:latin typeface="Arial"/>
                <a:cs typeface="Arial"/>
              </a:rPr>
              <a:t> </a:t>
            </a:r>
            <a:r>
              <a:rPr sz="1998" spc="-13" dirty="0">
                <a:latin typeface="Arial"/>
                <a:cs typeface="Arial"/>
              </a:rPr>
              <a:t>coupling</a:t>
            </a:r>
            <a:endParaRPr sz="1998">
              <a:latin typeface="Arial"/>
              <a:cs typeface="Arial"/>
            </a:endParaRPr>
          </a:p>
          <a:p>
            <a:pPr marL="16913" marR="4070860">
              <a:lnSpc>
                <a:spcPct val="122700"/>
              </a:lnSpc>
            </a:pPr>
            <a:r>
              <a:rPr sz="1998" dirty="0">
                <a:latin typeface="Arial"/>
                <a:cs typeface="Arial"/>
              </a:rPr>
              <a:t>Hard</a:t>
            </a:r>
            <a:r>
              <a:rPr sz="1998" spc="-27" dirty="0">
                <a:latin typeface="Arial"/>
                <a:cs typeface="Arial"/>
              </a:rPr>
              <a:t> </a:t>
            </a:r>
            <a:r>
              <a:rPr sz="1998" dirty="0">
                <a:latin typeface="Arial"/>
                <a:cs typeface="Arial"/>
              </a:rPr>
              <a:t>to</a:t>
            </a:r>
            <a:r>
              <a:rPr sz="1998" spc="-27" dirty="0">
                <a:latin typeface="Arial"/>
                <a:cs typeface="Arial"/>
              </a:rPr>
              <a:t> </a:t>
            </a:r>
            <a:r>
              <a:rPr sz="1998" dirty="0">
                <a:latin typeface="Arial"/>
                <a:cs typeface="Arial"/>
              </a:rPr>
              <a:t>execute</a:t>
            </a:r>
            <a:r>
              <a:rPr sz="1998" spc="-27" dirty="0">
                <a:latin typeface="Arial"/>
                <a:cs typeface="Arial"/>
              </a:rPr>
              <a:t> </a:t>
            </a:r>
            <a:r>
              <a:rPr sz="1998" dirty="0">
                <a:latin typeface="Arial"/>
                <a:cs typeface="Arial"/>
              </a:rPr>
              <a:t>correctly</a:t>
            </a:r>
            <a:r>
              <a:rPr sz="1998" spc="-27" dirty="0">
                <a:latin typeface="Arial"/>
                <a:cs typeface="Arial"/>
              </a:rPr>
              <a:t> </a:t>
            </a:r>
            <a:r>
              <a:rPr sz="1998" dirty="0">
                <a:latin typeface="Arial"/>
                <a:cs typeface="Arial"/>
              </a:rPr>
              <a:t>in</a:t>
            </a:r>
            <a:r>
              <a:rPr sz="1998" spc="-27" dirty="0">
                <a:latin typeface="Arial"/>
                <a:cs typeface="Arial"/>
              </a:rPr>
              <a:t> </a:t>
            </a:r>
            <a:r>
              <a:rPr sz="1998" spc="-13" dirty="0">
                <a:latin typeface="Arial"/>
                <a:cs typeface="Arial"/>
              </a:rPr>
              <a:t>multi-</a:t>
            </a:r>
            <a:r>
              <a:rPr sz="1998" dirty="0">
                <a:latin typeface="Arial"/>
                <a:cs typeface="Arial"/>
              </a:rPr>
              <a:t>threaded</a:t>
            </a:r>
            <a:r>
              <a:rPr sz="1998" spc="-40" dirty="0">
                <a:latin typeface="Arial"/>
                <a:cs typeface="Arial"/>
              </a:rPr>
              <a:t> </a:t>
            </a:r>
            <a:r>
              <a:rPr sz="1998" spc="-13" dirty="0">
                <a:latin typeface="Arial"/>
                <a:cs typeface="Arial"/>
              </a:rPr>
              <a:t>environments </a:t>
            </a:r>
            <a:r>
              <a:rPr sz="1998" dirty="0">
                <a:latin typeface="Arial"/>
                <a:cs typeface="Arial"/>
              </a:rPr>
              <a:t>Hard</a:t>
            </a:r>
            <a:r>
              <a:rPr sz="1998" spc="-33" dirty="0">
                <a:latin typeface="Arial"/>
                <a:cs typeface="Arial"/>
              </a:rPr>
              <a:t> </a:t>
            </a:r>
            <a:r>
              <a:rPr sz="1998" dirty="0">
                <a:latin typeface="Arial"/>
                <a:cs typeface="Arial"/>
              </a:rPr>
              <a:t>to</a:t>
            </a:r>
            <a:r>
              <a:rPr sz="1998" spc="-33" dirty="0">
                <a:latin typeface="Arial"/>
                <a:cs typeface="Arial"/>
              </a:rPr>
              <a:t> </a:t>
            </a:r>
            <a:r>
              <a:rPr sz="1998" dirty="0">
                <a:latin typeface="Arial"/>
                <a:cs typeface="Arial"/>
              </a:rPr>
              <a:t>create</a:t>
            </a:r>
            <a:r>
              <a:rPr sz="1998" spc="-33" dirty="0">
                <a:latin typeface="Arial"/>
                <a:cs typeface="Arial"/>
              </a:rPr>
              <a:t> </a:t>
            </a:r>
            <a:r>
              <a:rPr sz="1998" dirty="0">
                <a:latin typeface="Arial"/>
                <a:cs typeface="Arial"/>
              </a:rPr>
              <a:t>mock</a:t>
            </a:r>
            <a:r>
              <a:rPr sz="1998" spc="-27" dirty="0">
                <a:latin typeface="Arial"/>
                <a:cs typeface="Arial"/>
              </a:rPr>
              <a:t> </a:t>
            </a:r>
            <a:r>
              <a:rPr sz="1998" dirty="0">
                <a:latin typeface="Arial"/>
                <a:cs typeface="Arial"/>
              </a:rPr>
              <a:t>singletons</a:t>
            </a:r>
            <a:r>
              <a:rPr sz="1998" spc="-40" dirty="0">
                <a:latin typeface="Arial"/>
                <a:cs typeface="Arial"/>
              </a:rPr>
              <a:t> </a:t>
            </a:r>
            <a:r>
              <a:rPr sz="1998" dirty="0">
                <a:latin typeface="Arial"/>
                <a:cs typeface="Arial"/>
              </a:rPr>
              <a:t>when</a:t>
            </a:r>
            <a:r>
              <a:rPr sz="1998" spc="-33" dirty="0">
                <a:latin typeface="Arial"/>
                <a:cs typeface="Arial"/>
              </a:rPr>
              <a:t> </a:t>
            </a:r>
            <a:r>
              <a:rPr sz="1998" spc="-13" dirty="0">
                <a:latin typeface="Arial"/>
                <a:cs typeface="Arial"/>
              </a:rPr>
              <a:t>testing</a:t>
            </a:r>
            <a:endParaRPr sz="1998">
              <a:latin typeface="Arial"/>
              <a:cs typeface="Arial"/>
            </a:endParaRPr>
          </a:p>
          <a:p>
            <a:pPr marL="16913">
              <a:spcBef>
                <a:spcPts val="545"/>
              </a:spcBef>
            </a:pPr>
            <a:r>
              <a:rPr sz="1998" dirty="0">
                <a:latin typeface="Arial"/>
                <a:cs typeface="Arial"/>
              </a:rPr>
              <a:t>Isn’t</a:t>
            </a:r>
            <a:r>
              <a:rPr sz="1998" spc="-33" dirty="0">
                <a:latin typeface="Arial"/>
                <a:cs typeface="Arial"/>
              </a:rPr>
              <a:t> </a:t>
            </a:r>
            <a:r>
              <a:rPr sz="1998" dirty="0">
                <a:latin typeface="Arial"/>
                <a:cs typeface="Arial"/>
              </a:rPr>
              <a:t>future</a:t>
            </a:r>
            <a:r>
              <a:rPr sz="1998" spc="-20" dirty="0">
                <a:latin typeface="Arial"/>
                <a:cs typeface="Arial"/>
              </a:rPr>
              <a:t> </a:t>
            </a:r>
            <a:r>
              <a:rPr sz="1998" dirty="0">
                <a:latin typeface="Arial"/>
                <a:cs typeface="Arial"/>
              </a:rPr>
              <a:t>proof</a:t>
            </a:r>
            <a:r>
              <a:rPr sz="1998" spc="-13" dirty="0">
                <a:latin typeface="Arial"/>
                <a:cs typeface="Arial"/>
              </a:rPr>
              <a:t> </a:t>
            </a:r>
            <a:r>
              <a:rPr sz="1998" dirty="0">
                <a:latin typeface="Arial"/>
                <a:cs typeface="Arial"/>
              </a:rPr>
              <a:t>–</a:t>
            </a:r>
            <a:r>
              <a:rPr sz="1998" spc="-33" dirty="0">
                <a:latin typeface="Arial"/>
                <a:cs typeface="Arial"/>
              </a:rPr>
              <a:t> </a:t>
            </a:r>
            <a:r>
              <a:rPr sz="1998" dirty="0">
                <a:latin typeface="Arial"/>
                <a:cs typeface="Arial"/>
              </a:rPr>
              <a:t>what</a:t>
            </a:r>
            <a:r>
              <a:rPr sz="1998" spc="-40" dirty="0">
                <a:latin typeface="Arial"/>
                <a:cs typeface="Arial"/>
              </a:rPr>
              <a:t> </a:t>
            </a:r>
            <a:r>
              <a:rPr sz="1998" dirty="0">
                <a:latin typeface="Arial"/>
                <a:cs typeface="Arial"/>
              </a:rPr>
              <a:t>if</a:t>
            </a:r>
            <a:r>
              <a:rPr sz="1998" spc="-27" dirty="0">
                <a:latin typeface="Arial"/>
                <a:cs typeface="Arial"/>
              </a:rPr>
              <a:t> </a:t>
            </a:r>
            <a:r>
              <a:rPr sz="1998" dirty="0">
                <a:latin typeface="Arial"/>
                <a:cs typeface="Arial"/>
              </a:rPr>
              <a:t>we</a:t>
            </a:r>
            <a:r>
              <a:rPr sz="1998" spc="-20" dirty="0">
                <a:latin typeface="Arial"/>
                <a:cs typeface="Arial"/>
              </a:rPr>
              <a:t> </a:t>
            </a:r>
            <a:r>
              <a:rPr sz="1998" dirty="0">
                <a:latin typeface="Arial"/>
                <a:cs typeface="Arial"/>
              </a:rPr>
              <a:t>decide</a:t>
            </a:r>
            <a:r>
              <a:rPr sz="1998" spc="-20" dirty="0">
                <a:latin typeface="Arial"/>
                <a:cs typeface="Arial"/>
              </a:rPr>
              <a:t> </a:t>
            </a:r>
            <a:r>
              <a:rPr sz="1998" dirty="0">
                <a:latin typeface="Arial"/>
                <a:cs typeface="Arial"/>
              </a:rPr>
              <a:t>we</a:t>
            </a:r>
            <a:r>
              <a:rPr sz="1998" spc="-27" dirty="0">
                <a:latin typeface="Arial"/>
                <a:cs typeface="Arial"/>
              </a:rPr>
              <a:t> </a:t>
            </a:r>
            <a:r>
              <a:rPr sz="1998" dirty="0">
                <a:latin typeface="Arial"/>
                <a:cs typeface="Arial"/>
              </a:rPr>
              <a:t>need</a:t>
            </a:r>
            <a:r>
              <a:rPr sz="1998" spc="-20" dirty="0">
                <a:latin typeface="Arial"/>
                <a:cs typeface="Arial"/>
              </a:rPr>
              <a:t> </a:t>
            </a:r>
            <a:r>
              <a:rPr sz="1998" dirty="0">
                <a:latin typeface="Arial"/>
                <a:cs typeface="Arial"/>
              </a:rPr>
              <a:t>more</a:t>
            </a:r>
            <a:r>
              <a:rPr sz="1998" spc="-33" dirty="0">
                <a:latin typeface="Arial"/>
                <a:cs typeface="Arial"/>
              </a:rPr>
              <a:t> </a:t>
            </a:r>
            <a:r>
              <a:rPr sz="1998" dirty="0">
                <a:latin typeface="Arial"/>
                <a:cs typeface="Arial"/>
              </a:rPr>
              <a:t>than</a:t>
            </a:r>
            <a:r>
              <a:rPr sz="1998" spc="-20" dirty="0">
                <a:latin typeface="Arial"/>
                <a:cs typeface="Arial"/>
              </a:rPr>
              <a:t> </a:t>
            </a:r>
            <a:r>
              <a:rPr sz="1998" spc="-27" dirty="0">
                <a:latin typeface="Arial"/>
                <a:cs typeface="Arial"/>
              </a:rPr>
              <a:t>one?</a:t>
            </a:r>
            <a:endParaRPr sz="1998">
              <a:latin typeface="Arial"/>
              <a:cs typeface="Arial"/>
            </a:endParaRPr>
          </a:p>
          <a:p>
            <a:pPr marL="16913">
              <a:spcBef>
                <a:spcPts val="545"/>
              </a:spcBef>
            </a:pPr>
            <a:r>
              <a:rPr sz="1998" dirty="0">
                <a:latin typeface="Arial"/>
                <a:cs typeface="Arial"/>
              </a:rPr>
              <a:t>Violates</a:t>
            </a:r>
            <a:r>
              <a:rPr sz="1998" spc="-53" dirty="0">
                <a:latin typeface="Arial"/>
                <a:cs typeface="Arial"/>
              </a:rPr>
              <a:t> </a:t>
            </a:r>
            <a:r>
              <a:rPr sz="1998" dirty="0">
                <a:latin typeface="Arial"/>
                <a:cs typeface="Arial"/>
              </a:rPr>
              <a:t>single</a:t>
            </a:r>
            <a:r>
              <a:rPr sz="1998" spc="-40" dirty="0">
                <a:latin typeface="Arial"/>
                <a:cs typeface="Arial"/>
              </a:rPr>
              <a:t> </a:t>
            </a:r>
            <a:r>
              <a:rPr sz="1998" dirty="0">
                <a:latin typeface="Arial"/>
                <a:cs typeface="Arial"/>
              </a:rPr>
              <a:t>responsibility</a:t>
            </a:r>
            <a:r>
              <a:rPr sz="1998" spc="-33" dirty="0">
                <a:latin typeface="Arial"/>
                <a:cs typeface="Arial"/>
              </a:rPr>
              <a:t> </a:t>
            </a:r>
            <a:r>
              <a:rPr sz="1998" dirty="0">
                <a:latin typeface="Arial"/>
                <a:cs typeface="Arial"/>
              </a:rPr>
              <a:t>principle</a:t>
            </a:r>
            <a:r>
              <a:rPr sz="1998" spc="-40" dirty="0">
                <a:latin typeface="Arial"/>
                <a:cs typeface="Arial"/>
              </a:rPr>
              <a:t> </a:t>
            </a:r>
            <a:r>
              <a:rPr sz="1998" dirty="0">
                <a:latin typeface="Arial"/>
                <a:cs typeface="Arial"/>
              </a:rPr>
              <a:t>–</a:t>
            </a:r>
            <a:r>
              <a:rPr sz="1998" spc="-47" dirty="0">
                <a:latin typeface="Arial"/>
                <a:cs typeface="Arial"/>
              </a:rPr>
              <a:t> </a:t>
            </a:r>
            <a:r>
              <a:rPr sz="1998" dirty="0">
                <a:latin typeface="Arial"/>
                <a:cs typeface="Arial"/>
              </a:rPr>
              <a:t>singleton</a:t>
            </a:r>
            <a:r>
              <a:rPr sz="1998" spc="-40" dirty="0">
                <a:latin typeface="Arial"/>
                <a:cs typeface="Arial"/>
              </a:rPr>
              <a:t> </a:t>
            </a:r>
            <a:r>
              <a:rPr sz="1998" dirty="0">
                <a:latin typeface="Arial"/>
                <a:cs typeface="Arial"/>
              </a:rPr>
              <a:t>does</a:t>
            </a:r>
            <a:r>
              <a:rPr sz="1998" spc="-33" dirty="0">
                <a:latin typeface="Arial"/>
                <a:cs typeface="Arial"/>
              </a:rPr>
              <a:t> </a:t>
            </a:r>
            <a:r>
              <a:rPr sz="1998" dirty="0">
                <a:latin typeface="Arial"/>
                <a:cs typeface="Arial"/>
              </a:rPr>
              <a:t>whatever</a:t>
            </a:r>
            <a:r>
              <a:rPr sz="1998" spc="-47" dirty="0">
                <a:latin typeface="Arial"/>
                <a:cs typeface="Arial"/>
              </a:rPr>
              <a:t> </a:t>
            </a:r>
            <a:r>
              <a:rPr sz="1998" dirty="0">
                <a:latin typeface="Arial"/>
                <a:cs typeface="Arial"/>
              </a:rPr>
              <a:t>it’s</a:t>
            </a:r>
            <a:r>
              <a:rPr sz="1998" spc="-40" dirty="0">
                <a:latin typeface="Arial"/>
                <a:cs typeface="Arial"/>
              </a:rPr>
              <a:t> </a:t>
            </a:r>
            <a:r>
              <a:rPr sz="1998" dirty="0">
                <a:latin typeface="Arial"/>
                <a:cs typeface="Arial"/>
              </a:rPr>
              <a:t>supposed</a:t>
            </a:r>
            <a:r>
              <a:rPr sz="1998" spc="-40" dirty="0">
                <a:latin typeface="Arial"/>
                <a:cs typeface="Arial"/>
              </a:rPr>
              <a:t> </a:t>
            </a:r>
            <a:r>
              <a:rPr sz="1998" dirty="0">
                <a:latin typeface="Arial"/>
                <a:cs typeface="Arial"/>
              </a:rPr>
              <a:t>to</a:t>
            </a:r>
            <a:r>
              <a:rPr sz="1998" spc="-40" dirty="0">
                <a:latin typeface="Arial"/>
                <a:cs typeface="Arial"/>
              </a:rPr>
              <a:t> </a:t>
            </a:r>
            <a:r>
              <a:rPr sz="1998" dirty="0">
                <a:latin typeface="Arial"/>
                <a:cs typeface="Arial"/>
              </a:rPr>
              <a:t>do,</a:t>
            </a:r>
            <a:r>
              <a:rPr sz="1998" spc="-33" dirty="0">
                <a:latin typeface="Arial"/>
                <a:cs typeface="Arial"/>
              </a:rPr>
              <a:t> </a:t>
            </a:r>
            <a:r>
              <a:rPr sz="1998" dirty="0">
                <a:latin typeface="Arial"/>
                <a:cs typeface="Arial"/>
              </a:rPr>
              <a:t>but</a:t>
            </a:r>
            <a:r>
              <a:rPr sz="1998" spc="-40" dirty="0">
                <a:latin typeface="Arial"/>
                <a:cs typeface="Arial"/>
              </a:rPr>
              <a:t> </a:t>
            </a:r>
            <a:r>
              <a:rPr sz="1998" spc="-27" dirty="0">
                <a:latin typeface="Arial"/>
                <a:cs typeface="Arial"/>
              </a:rPr>
              <a:t>also</a:t>
            </a:r>
            <a:endParaRPr sz="1998">
              <a:latin typeface="Arial"/>
              <a:cs typeface="Arial"/>
            </a:endParaRPr>
          </a:p>
        </p:txBody>
      </p:sp>
      <p:sp>
        <p:nvSpPr>
          <p:cNvPr id="15" name="object 15"/>
          <p:cNvSpPr txBox="1"/>
          <p:nvPr/>
        </p:nvSpPr>
        <p:spPr>
          <a:xfrm>
            <a:off x="1101003" y="4635463"/>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6" name="object 16"/>
          <p:cNvSpPr txBox="1"/>
          <p:nvPr/>
        </p:nvSpPr>
        <p:spPr>
          <a:xfrm>
            <a:off x="1101003" y="5009398"/>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7" name="object 17"/>
          <p:cNvSpPr txBox="1"/>
          <p:nvPr/>
        </p:nvSpPr>
        <p:spPr>
          <a:xfrm>
            <a:off x="1101003" y="5382858"/>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8" name="object 18"/>
          <p:cNvSpPr txBox="1"/>
          <p:nvPr/>
        </p:nvSpPr>
        <p:spPr>
          <a:xfrm>
            <a:off x="1101003" y="5756810"/>
            <a:ext cx="118387" cy="152880"/>
          </a:xfrm>
          <a:prstGeom prst="rect">
            <a:avLst/>
          </a:prstGeom>
        </p:spPr>
        <p:txBody>
          <a:bodyPr vert="horz" wrap="square" lIns="0" tIns="19448" rIns="0" bIns="0" rtlCol="0">
            <a:spAutoFit/>
          </a:bodyPr>
          <a:lstStyle/>
          <a:p>
            <a:pPr marL="16913">
              <a:spcBef>
                <a:spcPts val="152"/>
              </a:spcBef>
            </a:pPr>
            <a:r>
              <a:rPr sz="866" spc="-67" dirty="0">
                <a:latin typeface="Wingdings"/>
                <a:cs typeface="Wingdings"/>
              </a:rPr>
              <a:t></a:t>
            </a:r>
            <a:endParaRPr sz="866">
              <a:latin typeface="Wingdings"/>
              <a:cs typeface="Wingdings"/>
            </a:endParaRPr>
          </a:p>
        </p:txBody>
      </p:sp>
      <p:sp>
        <p:nvSpPr>
          <p:cNvPr id="19" name="object 19"/>
          <p:cNvSpPr txBox="1"/>
          <p:nvPr/>
        </p:nvSpPr>
        <p:spPr>
          <a:xfrm>
            <a:off x="1385301" y="5983098"/>
            <a:ext cx="3366424" cy="324534"/>
          </a:xfrm>
          <a:prstGeom prst="rect">
            <a:avLst/>
          </a:prstGeom>
        </p:spPr>
        <p:txBody>
          <a:bodyPr vert="horz" wrap="square" lIns="0" tIns="16912" rIns="0" bIns="0" rtlCol="0">
            <a:spAutoFit/>
          </a:bodyPr>
          <a:lstStyle/>
          <a:p>
            <a:pPr marL="16913">
              <a:spcBef>
                <a:spcPts val="133"/>
              </a:spcBef>
            </a:pPr>
            <a:r>
              <a:rPr sz="1998" dirty="0">
                <a:latin typeface="Arial"/>
                <a:cs typeface="Arial"/>
              </a:rPr>
              <a:t>ensures</a:t>
            </a:r>
            <a:r>
              <a:rPr sz="1998" spc="-20" dirty="0">
                <a:latin typeface="Arial"/>
                <a:cs typeface="Arial"/>
              </a:rPr>
              <a:t> </a:t>
            </a:r>
            <a:r>
              <a:rPr sz="1998" dirty="0">
                <a:latin typeface="Arial"/>
                <a:cs typeface="Arial"/>
              </a:rPr>
              <a:t>there</a:t>
            </a:r>
            <a:r>
              <a:rPr sz="1998" spc="-20" dirty="0">
                <a:latin typeface="Arial"/>
                <a:cs typeface="Arial"/>
              </a:rPr>
              <a:t> </a:t>
            </a:r>
            <a:r>
              <a:rPr sz="1998" dirty="0">
                <a:latin typeface="Arial"/>
                <a:cs typeface="Arial"/>
              </a:rPr>
              <a:t>is</a:t>
            </a:r>
            <a:r>
              <a:rPr sz="1998" spc="-20" dirty="0">
                <a:latin typeface="Arial"/>
                <a:cs typeface="Arial"/>
              </a:rPr>
              <a:t> </a:t>
            </a:r>
            <a:r>
              <a:rPr sz="1998" dirty="0">
                <a:latin typeface="Arial"/>
                <a:cs typeface="Arial"/>
              </a:rPr>
              <a:t>only</a:t>
            </a:r>
            <a:r>
              <a:rPr sz="1998" spc="-13" dirty="0">
                <a:latin typeface="Arial"/>
                <a:cs typeface="Arial"/>
              </a:rPr>
              <a:t> </a:t>
            </a:r>
            <a:r>
              <a:rPr sz="1998" dirty="0">
                <a:latin typeface="Arial"/>
                <a:cs typeface="Arial"/>
              </a:rPr>
              <a:t>one</a:t>
            </a:r>
            <a:r>
              <a:rPr sz="1998" spc="-20" dirty="0">
                <a:latin typeface="Arial"/>
                <a:cs typeface="Arial"/>
              </a:rPr>
              <a:t> </a:t>
            </a:r>
            <a:r>
              <a:rPr sz="1998" dirty="0">
                <a:latin typeface="Arial"/>
                <a:cs typeface="Arial"/>
              </a:rPr>
              <a:t>of</a:t>
            </a:r>
            <a:r>
              <a:rPr sz="1998" spc="-33" dirty="0">
                <a:latin typeface="Arial"/>
                <a:cs typeface="Arial"/>
              </a:rPr>
              <a:t> it</a:t>
            </a:r>
            <a:endParaRPr sz="1998">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53" y="276033"/>
            <a:ext cx="13800562" cy="632630"/>
          </a:xfrm>
          <a:prstGeom prst="rect">
            <a:avLst/>
          </a:prstGeom>
        </p:spPr>
        <p:txBody>
          <a:bodyPr vert="horz" wrap="square" lIns="0" tIns="16912" rIns="0" bIns="0" rtlCol="0" anchor="t">
            <a:spAutoFit/>
          </a:bodyPr>
          <a:lstStyle/>
          <a:p>
            <a:pPr marL="16913">
              <a:spcBef>
                <a:spcPts val="133"/>
              </a:spcBef>
            </a:pPr>
            <a:r>
              <a:rPr dirty="0"/>
              <a:t>Other</a:t>
            </a:r>
            <a:r>
              <a:rPr spc="286" dirty="0"/>
              <a:t> </a:t>
            </a:r>
            <a:r>
              <a:rPr dirty="0"/>
              <a:t>Creational</a:t>
            </a:r>
            <a:r>
              <a:rPr spc="293" dirty="0"/>
              <a:t> </a:t>
            </a:r>
            <a:r>
              <a:rPr spc="-13" dirty="0"/>
              <a:t>Patterns</a:t>
            </a:r>
          </a:p>
        </p:txBody>
      </p:sp>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69</a:t>
            </a:fld>
            <a:endParaRPr spc="-33" dirty="0"/>
          </a:p>
        </p:txBody>
      </p:sp>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61419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Not</a:t>
            </a:r>
            <a:r>
              <a:rPr sz="2397" spc="-27" dirty="0">
                <a:latin typeface="Arial"/>
                <a:cs typeface="Arial"/>
              </a:rPr>
              <a:t> </a:t>
            </a:r>
            <a:r>
              <a:rPr sz="2397" dirty="0">
                <a:latin typeface="Arial"/>
                <a:cs typeface="Arial"/>
              </a:rPr>
              <a:t>in</a:t>
            </a:r>
            <a:r>
              <a:rPr sz="2397" spc="-27" dirty="0">
                <a:latin typeface="Arial"/>
                <a:cs typeface="Arial"/>
              </a:rPr>
              <a:t> </a:t>
            </a:r>
            <a:r>
              <a:rPr sz="2397" dirty="0">
                <a:latin typeface="Arial"/>
                <a:cs typeface="Arial"/>
              </a:rPr>
              <a:t>the</a:t>
            </a:r>
            <a:r>
              <a:rPr sz="2397" spc="-20" dirty="0">
                <a:latin typeface="Arial"/>
                <a:cs typeface="Arial"/>
              </a:rPr>
              <a:t> </a:t>
            </a:r>
            <a:r>
              <a:rPr sz="2397" dirty="0">
                <a:latin typeface="Arial"/>
                <a:cs typeface="Arial"/>
              </a:rPr>
              <a:t>original</a:t>
            </a:r>
            <a:r>
              <a:rPr sz="2397" spc="-40" dirty="0">
                <a:latin typeface="Arial"/>
                <a:cs typeface="Arial"/>
              </a:rPr>
              <a:t> </a:t>
            </a:r>
            <a:r>
              <a:rPr sz="2397" dirty="0">
                <a:latin typeface="Arial"/>
                <a:cs typeface="Arial"/>
              </a:rPr>
              <a:t>GoF</a:t>
            </a:r>
            <a:r>
              <a:rPr sz="2397" spc="-20" dirty="0">
                <a:latin typeface="Arial"/>
                <a:cs typeface="Arial"/>
              </a:rPr>
              <a:t> </a:t>
            </a:r>
            <a:r>
              <a:rPr sz="2397" spc="-27" dirty="0">
                <a:latin typeface="Arial"/>
                <a:cs typeface="Arial"/>
              </a:rPr>
              <a:t>list:</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16271"/>
            <a:ext cx="10407078" cy="2517909"/>
          </a:xfrm>
          <a:prstGeom prst="rect">
            <a:avLst/>
          </a:prstGeom>
        </p:spPr>
        <p:txBody>
          <a:bodyPr vert="horz" wrap="square" lIns="0" tIns="52427" rIns="0" bIns="0" rtlCol="0">
            <a:spAutoFit/>
          </a:bodyPr>
          <a:lstStyle/>
          <a:p>
            <a:pPr marL="16913" marR="613926">
              <a:lnSpc>
                <a:spcPct val="109700"/>
              </a:lnSpc>
              <a:spcBef>
                <a:spcPts val="411"/>
              </a:spcBef>
            </a:pPr>
            <a:r>
              <a:rPr sz="2397" b="1" dirty="0">
                <a:latin typeface="Arial"/>
                <a:cs typeface="Arial"/>
              </a:rPr>
              <a:t>Dependency</a:t>
            </a:r>
            <a:r>
              <a:rPr sz="2397" b="1" spc="-47" dirty="0">
                <a:latin typeface="Arial"/>
                <a:cs typeface="Arial"/>
              </a:rPr>
              <a:t> </a:t>
            </a:r>
            <a:r>
              <a:rPr sz="2397" b="1" dirty="0">
                <a:latin typeface="Arial"/>
                <a:cs typeface="Arial"/>
              </a:rPr>
              <a:t>Injection</a:t>
            </a:r>
            <a:r>
              <a:rPr sz="2397" b="1" spc="-27"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object</a:t>
            </a:r>
            <a:r>
              <a:rPr sz="2397" spc="-33" dirty="0">
                <a:latin typeface="Arial"/>
                <a:cs typeface="Arial"/>
              </a:rPr>
              <a:t> </a:t>
            </a:r>
            <a:r>
              <a:rPr sz="2397" dirty="0">
                <a:latin typeface="Arial"/>
                <a:cs typeface="Arial"/>
              </a:rPr>
              <a:t>receives</a:t>
            </a:r>
            <a:r>
              <a:rPr sz="2397" spc="-47" dirty="0">
                <a:latin typeface="Arial"/>
                <a:cs typeface="Arial"/>
              </a:rPr>
              <a:t> </a:t>
            </a:r>
            <a:r>
              <a:rPr sz="2397" dirty="0">
                <a:latin typeface="Arial"/>
                <a:cs typeface="Arial"/>
              </a:rPr>
              <a:t>objects</a:t>
            </a:r>
            <a:r>
              <a:rPr sz="2397" spc="-47" dirty="0">
                <a:latin typeface="Arial"/>
                <a:cs typeface="Arial"/>
              </a:rPr>
              <a:t> </a:t>
            </a:r>
            <a:r>
              <a:rPr sz="2397" dirty="0">
                <a:latin typeface="Arial"/>
                <a:cs typeface="Arial"/>
              </a:rPr>
              <a:t>which</a:t>
            </a:r>
            <a:r>
              <a:rPr sz="2397" spc="-40" dirty="0">
                <a:latin typeface="Arial"/>
                <a:cs typeface="Arial"/>
              </a:rPr>
              <a:t> </a:t>
            </a:r>
            <a:r>
              <a:rPr sz="2397" dirty="0">
                <a:latin typeface="Arial"/>
                <a:cs typeface="Arial"/>
              </a:rPr>
              <a:t>it</a:t>
            </a:r>
            <a:r>
              <a:rPr sz="2397" spc="-47" dirty="0">
                <a:latin typeface="Arial"/>
                <a:cs typeface="Arial"/>
              </a:rPr>
              <a:t> </a:t>
            </a:r>
            <a:r>
              <a:rPr sz="2397" dirty="0">
                <a:latin typeface="Arial"/>
                <a:cs typeface="Arial"/>
              </a:rPr>
              <a:t>depends</a:t>
            </a:r>
            <a:r>
              <a:rPr sz="2397" spc="-33" dirty="0">
                <a:latin typeface="Arial"/>
                <a:cs typeface="Arial"/>
              </a:rPr>
              <a:t> on </a:t>
            </a:r>
            <a:r>
              <a:rPr sz="2397" b="1" dirty="0">
                <a:latin typeface="Arial"/>
                <a:cs typeface="Arial"/>
              </a:rPr>
              <a:t>Lazy</a:t>
            </a:r>
            <a:r>
              <a:rPr sz="2397" b="1" spc="-33" dirty="0">
                <a:latin typeface="Arial"/>
                <a:cs typeface="Arial"/>
              </a:rPr>
              <a:t> </a:t>
            </a:r>
            <a:r>
              <a:rPr sz="2397" b="1" dirty="0">
                <a:latin typeface="Arial"/>
                <a:cs typeface="Arial"/>
              </a:rPr>
              <a:t>Initialisation</a:t>
            </a:r>
            <a:r>
              <a:rPr sz="2397" b="1" spc="-20"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object</a:t>
            </a:r>
            <a:r>
              <a:rPr sz="2397" spc="-27" dirty="0">
                <a:latin typeface="Arial"/>
                <a:cs typeface="Arial"/>
              </a:rPr>
              <a:t> </a:t>
            </a:r>
            <a:r>
              <a:rPr sz="2397" dirty="0">
                <a:latin typeface="Arial"/>
                <a:cs typeface="Arial"/>
              </a:rPr>
              <a:t>creation</a:t>
            </a:r>
            <a:r>
              <a:rPr sz="2397" spc="-47" dirty="0">
                <a:latin typeface="Arial"/>
                <a:cs typeface="Arial"/>
              </a:rPr>
              <a:t> </a:t>
            </a:r>
            <a:r>
              <a:rPr sz="2397" dirty="0">
                <a:latin typeface="Arial"/>
                <a:cs typeface="Arial"/>
              </a:rPr>
              <a:t>is</a:t>
            </a:r>
            <a:r>
              <a:rPr sz="2397" spc="-40" dirty="0">
                <a:latin typeface="Arial"/>
                <a:cs typeface="Arial"/>
              </a:rPr>
              <a:t> </a:t>
            </a:r>
            <a:r>
              <a:rPr sz="2397" dirty="0">
                <a:latin typeface="Arial"/>
                <a:cs typeface="Arial"/>
              </a:rPr>
              <a:t>delayed</a:t>
            </a:r>
            <a:r>
              <a:rPr sz="2397" spc="-40" dirty="0">
                <a:latin typeface="Arial"/>
                <a:cs typeface="Arial"/>
              </a:rPr>
              <a:t> </a:t>
            </a:r>
            <a:r>
              <a:rPr sz="2397" dirty="0">
                <a:latin typeface="Arial"/>
                <a:cs typeface="Arial"/>
              </a:rPr>
              <a:t>until</a:t>
            </a:r>
            <a:r>
              <a:rPr sz="2397" spc="-47"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object</a:t>
            </a:r>
            <a:r>
              <a:rPr sz="2397" spc="-27" dirty="0">
                <a:latin typeface="Arial"/>
                <a:cs typeface="Arial"/>
              </a:rPr>
              <a:t> </a:t>
            </a:r>
            <a:r>
              <a:rPr sz="2397" dirty="0">
                <a:latin typeface="Arial"/>
                <a:cs typeface="Arial"/>
              </a:rPr>
              <a:t>is</a:t>
            </a:r>
            <a:r>
              <a:rPr sz="2397" spc="-33" dirty="0">
                <a:latin typeface="Arial"/>
                <a:cs typeface="Arial"/>
              </a:rPr>
              <a:t> </a:t>
            </a:r>
            <a:r>
              <a:rPr sz="2397" spc="-13" dirty="0">
                <a:latin typeface="Arial"/>
                <a:cs typeface="Arial"/>
              </a:rPr>
              <a:t>actually </a:t>
            </a:r>
            <a:r>
              <a:rPr sz="2397" dirty="0">
                <a:latin typeface="Arial"/>
                <a:cs typeface="Arial"/>
              </a:rPr>
              <a:t>needed</a:t>
            </a:r>
            <a:r>
              <a:rPr sz="2397" spc="-47"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order</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reduce</a:t>
            </a:r>
            <a:r>
              <a:rPr sz="2397" spc="-33" dirty="0">
                <a:latin typeface="Arial"/>
                <a:cs typeface="Arial"/>
              </a:rPr>
              <a:t> </a:t>
            </a:r>
            <a:r>
              <a:rPr sz="2397" dirty="0">
                <a:latin typeface="Arial"/>
                <a:cs typeface="Arial"/>
              </a:rPr>
              <a:t>initial</a:t>
            </a:r>
            <a:r>
              <a:rPr sz="2397" spc="-40" dirty="0">
                <a:latin typeface="Arial"/>
                <a:cs typeface="Arial"/>
              </a:rPr>
              <a:t> </a:t>
            </a:r>
            <a:r>
              <a:rPr sz="2397" spc="-27" dirty="0">
                <a:latin typeface="Arial"/>
                <a:cs typeface="Arial"/>
              </a:rPr>
              <a:t>load</a:t>
            </a:r>
            <a:endParaRPr sz="2397" dirty="0">
              <a:latin typeface="Arial"/>
              <a:cs typeface="Arial"/>
            </a:endParaRPr>
          </a:p>
          <a:p>
            <a:pPr marL="16913">
              <a:spcBef>
                <a:spcPts val="539"/>
              </a:spcBef>
            </a:pPr>
            <a:r>
              <a:rPr sz="2397" b="1" dirty="0">
                <a:latin typeface="Arial"/>
                <a:cs typeface="Arial"/>
              </a:rPr>
              <a:t>Multition</a:t>
            </a:r>
            <a:r>
              <a:rPr sz="2397" b="1" spc="-47" dirty="0">
                <a:latin typeface="Arial"/>
                <a:cs typeface="Arial"/>
              </a:rPr>
              <a:t> </a:t>
            </a:r>
            <a:r>
              <a:rPr sz="2397" dirty="0">
                <a:latin typeface="Arial"/>
                <a:cs typeface="Arial"/>
              </a:rPr>
              <a:t>–</a:t>
            </a:r>
            <a:r>
              <a:rPr sz="2397" spc="-53" dirty="0">
                <a:latin typeface="Arial"/>
                <a:cs typeface="Arial"/>
              </a:rPr>
              <a:t> </a:t>
            </a:r>
            <a:r>
              <a:rPr sz="2397" dirty="0">
                <a:latin typeface="Arial"/>
                <a:cs typeface="Arial"/>
              </a:rPr>
              <a:t>generalises</a:t>
            </a:r>
            <a:r>
              <a:rPr sz="2397" spc="-60" dirty="0">
                <a:latin typeface="Arial"/>
                <a:cs typeface="Arial"/>
              </a:rPr>
              <a:t> </a:t>
            </a:r>
            <a:r>
              <a:rPr sz="2397" dirty="0">
                <a:latin typeface="Arial"/>
                <a:cs typeface="Arial"/>
              </a:rPr>
              <a:t>the</a:t>
            </a:r>
            <a:r>
              <a:rPr sz="2397" spc="-60" dirty="0">
                <a:latin typeface="Arial"/>
                <a:cs typeface="Arial"/>
              </a:rPr>
              <a:t> </a:t>
            </a:r>
            <a:r>
              <a:rPr sz="2397" dirty="0">
                <a:latin typeface="Arial"/>
                <a:cs typeface="Arial"/>
              </a:rPr>
              <a:t>singleton</a:t>
            </a:r>
            <a:r>
              <a:rPr sz="2397" spc="-60" dirty="0">
                <a:latin typeface="Arial"/>
                <a:cs typeface="Arial"/>
              </a:rPr>
              <a:t> </a:t>
            </a:r>
            <a:r>
              <a:rPr sz="2397" dirty="0">
                <a:latin typeface="Arial"/>
                <a:cs typeface="Arial"/>
              </a:rPr>
              <a:t>to</a:t>
            </a:r>
            <a:r>
              <a:rPr sz="2397" spc="-60" dirty="0">
                <a:latin typeface="Arial"/>
                <a:cs typeface="Arial"/>
              </a:rPr>
              <a:t> </a:t>
            </a:r>
            <a:r>
              <a:rPr sz="2397" dirty="0">
                <a:latin typeface="Arial"/>
                <a:cs typeface="Arial"/>
              </a:rPr>
              <a:t>multiple</a:t>
            </a:r>
            <a:r>
              <a:rPr sz="2397" spc="-53" dirty="0">
                <a:latin typeface="Arial"/>
                <a:cs typeface="Arial"/>
              </a:rPr>
              <a:t> </a:t>
            </a:r>
            <a:r>
              <a:rPr sz="2397" spc="-13" dirty="0">
                <a:latin typeface="Arial"/>
                <a:cs typeface="Arial"/>
              </a:rPr>
              <a:t>instances</a:t>
            </a:r>
            <a:endParaRPr sz="2397" dirty="0">
              <a:latin typeface="Arial"/>
              <a:cs typeface="Arial"/>
            </a:endParaRPr>
          </a:p>
          <a:p>
            <a:pPr marL="16913" marR="6765">
              <a:spcBef>
                <a:spcPts val="566"/>
              </a:spcBef>
            </a:pPr>
            <a:r>
              <a:rPr sz="2397" b="1" dirty="0">
                <a:latin typeface="Arial"/>
                <a:cs typeface="Arial"/>
              </a:rPr>
              <a:t>Object</a:t>
            </a:r>
            <a:r>
              <a:rPr sz="2397" b="1" spc="-47" dirty="0">
                <a:latin typeface="Arial"/>
                <a:cs typeface="Arial"/>
              </a:rPr>
              <a:t> </a:t>
            </a:r>
            <a:r>
              <a:rPr sz="2397" b="1" dirty="0">
                <a:latin typeface="Arial"/>
                <a:cs typeface="Arial"/>
              </a:rPr>
              <a:t>Pool</a:t>
            </a:r>
            <a:r>
              <a:rPr sz="2397" b="1" spc="-20" dirty="0">
                <a:latin typeface="Arial"/>
                <a:cs typeface="Arial"/>
              </a:rPr>
              <a:t> </a:t>
            </a:r>
            <a:r>
              <a:rPr sz="2397" dirty="0">
                <a:latin typeface="Arial"/>
                <a:cs typeface="Arial"/>
              </a:rPr>
              <a:t>–</a:t>
            </a:r>
            <a:r>
              <a:rPr sz="2397" spc="-40" dirty="0">
                <a:latin typeface="Arial"/>
                <a:cs typeface="Arial"/>
              </a:rPr>
              <a:t> </a:t>
            </a:r>
            <a:r>
              <a:rPr sz="2397" dirty="0">
                <a:latin typeface="Arial"/>
                <a:cs typeface="Arial"/>
              </a:rPr>
              <a:t>rather</a:t>
            </a:r>
            <a:r>
              <a:rPr sz="2397" spc="-47" dirty="0">
                <a:latin typeface="Arial"/>
                <a:cs typeface="Arial"/>
              </a:rPr>
              <a:t> </a:t>
            </a:r>
            <a:r>
              <a:rPr sz="2397" dirty="0">
                <a:latin typeface="Arial"/>
                <a:cs typeface="Arial"/>
              </a:rPr>
              <a:t>than</a:t>
            </a:r>
            <a:r>
              <a:rPr sz="2397" spc="-40" dirty="0">
                <a:latin typeface="Arial"/>
                <a:cs typeface="Arial"/>
              </a:rPr>
              <a:t> </a:t>
            </a:r>
            <a:r>
              <a:rPr sz="2397" dirty="0">
                <a:latin typeface="Arial"/>
                <a:cs typeface="Arial"/>
              </a:rPr>
              <a:t>creating</a:t>
            </a:r>
            <a:r>
              <a:rPr sz="2397" spc="-47" dirty="0">
                <a:latin typeface="Arial"/>
                <a:cs typeface="Arial"/>
              </a:rPr>
              <a:t> </a:t>
            </a:r>
            <a:r>
              <a:rPr sz="2397" dirty="0">
                <a:latin typeface="Arial"/>
                <a:cs typeface="Arial"/>
              </a:rPr>
              <a:t>and</a:t>
            </a:r>
            <a:r>
              <a:rPr sz="2397" spc="-40" dirty="0">
                <a:latin typeface="Arial"/>
                <a:cs typeface="Arial"/>
              </a:rPr>
              <a:t> </a:t>
            </a:r>
            <a:r>
              <a:rPr sz="2397" dirty="0">
                <a:latin typeface="Arial"/>
                <a:cs typeface="Arial"/>
              </a:rPr>
              <a:t>destroying</a:t>
            </a:r>
            <a:r>
              <a:rPr sz="2397" spc="-47" dirty="0">
                <a:latin typeface="Arial"/>
                <a:cs typeface="Arial"/>
              </a:rPr>
              <a:t> </a:t>
            </a:r>
            <a:r>
              <a:rPr sz="2397" dirty="0">
                <a:latin typeface="Arial"/>
                <a:cs typeface="Arial"/>
              </a:rPr>
              <a:t>objects,</a:t>
            </a:r>
            <a:r>
              <a:rPr sz="2397" spc="-33" dirty="0">
                <a:latin typeface="Arial"/>
                <a:cs typeface="Arial"/>
              </a:rPr>
              <a:t> </a:t>
            </a:r>
            <a:r>
              <a:rPr sz="2397" dirty="0">
                <a:latin typeface="Arial"/>
                <a:cs typeface="Arial"/>
              </a:rPr>
              <a:t>recycle</a:t>
            </a:r>
            <a:r>
              <a:rPr sz="2397" spc="-40" dirty="0">
                <a:latin typeface="Arial"/>
                <a:cs typeface="Arial"/>
              </a:rPr>
              <a:t> </a:t>
            </a:r>
            <a:r>
              <a:rPr sz="2397" dirty="0">
                <a:latin typeface="Arial"/>
                <a:cs typeface="Arial"/>
              </a:rPr>
              <a:t>them</a:t>
            </a:r>
            <a:r>
              <a:rPr sz="2397" spc="-47" dirty="0">
                <a:latin typeface="Arial"/>
                <a:cs typeface="Arial"/>
              </a:rPr>
              <a:t> </a:t>
            </a:r>
            <a:r>
              <a:rPr sz="2397" spc="-27" dirty="0">
                <a:latin typeface="Arial"/>
                <a:cs typeface="Arial"/>
              </a:rPr>
              <a:t>from </a:t>
            </a:r>
            <a:r>
              <a:rPr sz="2397" dirty="0">
                <a:latin typeface="Arial"/>
                <a:cs typeface="Arial"/>
              </a:rPr>
              <a:t>a</a:t>
            </a:r>
            <a:r>
              <a:rPr sz="2397" spc="-7" dirty="0">
                <a:latin typeface="Arial"/>
                <a:cs typeface="Arial"/>
              </a:rPr>
              <a:t> </a:t>
            </a:r>
            <a:r>
              <a:rPr sz="2397" spc="-27" dirty="0">
                <a:latin typeface="Arial"/>
                <a:cs typeface="Arial"/>
              </a:rPr>
              <a:t>pool</a:t>
            </a:r>
            <a:endParaRPr sz="2397" dirty="0">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201586"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A071B-7229-A8F1-D75D-433837E141F0}"/>
              </a:ext>
            </a:extLst>
          </p:cNvPr>
          <p:cNvSpPr>
            <a:spLocks noGrp="1"/>
          </p:cNvSpPr>
          <p:nvPr>
            <p:ph type="title"/>
          </p:nvPr>
        </p:nvSpPr>
        <p:spPr>
          <a:xfrm>
            <a:off x="640080" y="1371600"/>
            <a:ext cx="5737859" cy="1097280"/>
          </a:xfrm>
        </p:spPr>
        <p:txBody>
          <a:bodyPr>
            <a:normAutofit/>
          </a:bodyPr>
          <a:lstStyle/>
          <a:p>
            <a:r>
              <a:rPr lang="en-US" dirty="0"/>
              <a:t>Anti-Patterns</a:t>
            </a:r>
          </a:p>
        </p:txBody>
      </p:sp>
      <p:cxnSp>
        <p:nvCxnSpPr>
          <p:cNvPr id="17" name="Straight Connector 1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09D61D-E699-C178-5592-5E95B6B5223C}"/>
              </a:ext>
            </a:extLst>
          </p:cNvPr>
          <p:cNvSpPr>
            <a:spLocks noGrp="1"/>
          </p:cNvSpPr>
          <p:nvPr>
            <p:ph idx="1"/>
          </p:nvPr>
        </p:nvSpPr>
        <p:spPr>
          <a:xfrm>
            <a:off x="640080" y="2633236"/>
            <a:ext cx="5737860" cy="3666980"/>
          </a:xfrm>
        </p:spPr>
        <p:txBody>
          <a:bodyPr>
            <a:normAutofit/>
          </a:bodyPr>
          <a:lstStyle/>
          <a:p>
            <a:r>
              <a:rPr lang="en-ZA" dirty="0">
                <a:latin typeface="Arial"/>
                <a:cs typeface="Arial"/>
              </a:rPr>
              <a:t>An</a:t>
            </a:r>
            <a:r>
              <a:rPr lang="en-ZA" spc="-35" dirty="0">
                <a:latin typeface="Arial"/>
                <a:cs typeface="Arial"/>
              </a:rPr>
              <a:t> </a:t>
            </a:r>
            <a:r>
              <a:rPr lang="en-ZA" b="1" spc="-10" dirty="0">
                <a:latin typeface="Arial"/>
                <a:cs typeface="Arial"/>
              </a:rPr>
              <a:t>anti-</a:t>
            </a:r>
            <a:r>
              <a:rPr lang="en-ZA" b="1" dirty="0">
                <a:latin typeface="Arial"/>
                <a:cs typeface="Arial"/>
              </a:rPr>
              <a:t>pattern</a:t>
            </a:r>
            <a:r>
              <a:rPr lang="en-ZA" b="1" spc="-15" dirty="0">
                <a:latin typeface="Arial"/>
                <a:cs typeface="Arial"/>
              </a:rPr>
              <a:t> </a:t>
            </a:r>
            <a:r>
              <a:rPr lang="en-ZA" dirty="0">
                <a:latin typeface="Arial"/>
                <a:cs typeface="Arial"/>
              </a:rPr>
              <a:t>is</a:t>
            </a:r>
            <a:r>
              <a:rPr lang="en-ZA" spc="-30" dirty="0">
                <a:latin typeface="Arial"/>
                <a:cs typeface="Arial"/>
              </a:rPr>
              <a:t> </a:t>
            </a:r>
            <a:r>
              <a:rPr lang="en-ZA" dirty="0">
                <a:latin typeface="Arial"/>
                <a:cs typeface="Arial"/>
              </a:rPr>
              <a:t>a</a:t>
            </a:r>
            <a:r>
              <a:rPr lang="en-ZA" spc="-30" dirty="0">
                <a:latin typeface="Arial"/>
                <a:cs typeface="Arial"/>
              </a:rPr>
              <a:t> </a:t>
            </a:r>
            <a:r>
              <a:rPr lang="en-ZA" dirty="0">
                <a:latin typeface="Arial"/>
                <a:cs typeface="Arial"/>
              </a:rPr>
              <a:t>design</a:t>
            </a:r>
            <a:r>
              <a:rPr lang="en-ZA" spc="-30" dirty="0">
                <a:latin typeface="Arial"/>
                <a:cs typeface="Arial"/>
              </a:rPr>
              <a:t> </a:t>
            </a:r>
            <a:r>
              <a:rPr lang="en-ZA" dirty="0">
                <a:latin typeface="Arial"/>
                <a:cs typeface="Arial"/>
              </a:rPr>
              <a:t>pattern</a:t>
            </a:r>
            <a:r>
              <a:rPr lang="en-ZA" spc="-30" dirty="0">
                <a:latin typeface="Arial"/>
                <a:cs typeface="Arial"/>
              </a:rPr>
              <a:t> </a:t>
            </a:r>
            <a:r>
              <a:rPr lang="en-ZA" dirty="0">
                <a:latin typeface="Arial"/>
                <a:cs typeface="Arial"/>
              </a:rPr>
              <a:t>that</a:t>
            </a:r>
            <a:r>
              <a:rPr lang="en-ZA" spc="-30" dirty="0">
                <a:latin typeface="Arial"/>
                <a:cs typeface="Arial"/>
              </a:rPr>
              <a:t> </a:t>
            </a:r>
            <a:r>
              <a:rPr lang="en-ZA" spc="-25" dirty="0">
                <a:latin typeface="Arial"/>
                <a:cs typeface="Arial"/>
              </a:rPr>
              <a:t>is </a:t>
            </a:r>
            <a:r>
              <a:rPr lang="en-ZA" dirty="0">
                <a:latin typeface="Arial"/>
                <a:cs typeface="Arial"/>
              </a:rPr>
              <a:t>ineffective</a:t>
            </a:r>
            <a:r>
              <a:rPr lang="en-ZA" spc="-60" dirty="0">
                <a:latin typeface="Arial"/>
                <a:cs typeface="Arial"/>
              </a:rPr>
              <a:t> </a:t>
            </a:r>
            <a:r>
              <a:rPr lang="en-ZA" dirty="0">
                <a:latin typeface="Arial"/>
                <a:cs typeface="Arial"/>
              </a:rPr>
              <a:t>and</a:t>
            </a:r>
            <a:r>
              <a:rPr lang="en-ZA" spc="-60" dirty="0">
                <a:latin typeface="Arial"/>
                <a:cs typeface="Arial"/>
              </a:rPr>
              <a:t> </a:t>
            </a:r>
            <a:r>
              <a:rPr lang="en-ZA" spc="-10" dirty="0">
                <a:latin typeface="Arial"/>
                <a:cs typeface="Arial"/>
              </a:rPr>
              <a:t>counterproductive</a:t>
            </a:r>
            <a:endParaRPr lang="en-ZA" dirty="0">
              <a:latin typeface="Arial"/>
              <a:cs typeface="Arial"/>
            </a:endParaRPr>
          </a:p>
          <a:p>
            <a:r>
              <a:rPr lang="en-ZA" spc="-10" dirty="0">
                <a:latin typeface="Arial"/>
                <a:cs typeface="Arial"/>
              </a:rPr>
              <a:t>Anti-</a:t>
            </a:r>
            <a:r>
              <a:rPr lang="en-ZA" dirty="0">
                <a:latin typeface="Arial"/>
                <a:cs typeface="Arial"/>
              </a:rPr>
              <a:t>patterns</a:t>
            </a:r>
            <a:r>
              <a:rPr lang="en-ZA" spc="-35" dirty="0">
                <a:latin typeface="Arial"/>
                <a:cs typeface="Arial"/>
              </a:rPr>
              <a:t> </a:t>
            </a:r>
            <a:r>
              <a:rPr lang="en-ZA" dirty="0">
                <a:latin typeface="Arial"/>
                <a:cs typeface="Arial"/>
              </a:rPr>
              <a:t>represent</a:t>
            </a:r>
            <a:r>
              <a:rPr lang="en-ZA" spc="-35" dirty="0">
                <a:latin typeface="Arial"/>
                <a:cs typeface="Arial"/>
              </a:rPr>
              <a:t> </a:t>
            </a:r>
            <a:r>
              <a:rPr lang="en-ZA" dirty="0">
                <a:latin typeface="Arial"/>
                <a:cs typeface="Arial"/>
              </a:rPr>
              <a:t>common</a:t>
            </a:r>
            <a:r>
              <a:rPr lang="en-ZA" spc="-40" dirty="0">
                <a:latin typeface="Arial"/>
                <a:cs typeface="Arial"/>
              </a:rPr>
              <a:t> </a:t>
            </a:r>
            <a:r>
              <a:rPr lang="en-ZA" spc="-10" dirty="0">
                <a:latin typeface="Arial"/>
                <a:cs typeface="Arial"/>
              </a:rPr>
              <a:t>pitfalls </a:t>
            </a:r>
            <a:r>
              <a:rPr lang="en-ZA" dirty="0">
                <a:latin typeface="Arial"/>
                <a:cs typeface="Arial"/>
              </a:rPr>
              <a:t>in</a:t>
            </a:r>
            <a:r>
              <a:rPr lang="en-ZA" spc="-25" dirty="0">
                <a:latin typeface="Arial"/>
                <a:cs typeface="Arial"/>
              </a:rPr>
              <a:t> </a:t>
            </a:r>
            <a:r>
              <a:rPr lang="en-ZA" dirty="0">
                <a:latin typeface="Arial"/>
                <a:cs typeface="Arial"/>
              </a:rPr>
              <a:t>software</a:t>
            </a:r>
            <a:r>
              <a:rPr lang="en-ZA" spc="-25" dirty="0">
                <a:latin typeface="Arial"/>
                <a:cs typeface="Arial"/>
              </a:rPr>
              <a:t> </a:t>
            </a:r>
            <a:r>
              <a:rPr lang="en-ZA" spc="-10" dirty="0">
                <a:latin typeface="Arial"/>
                <a:cs typeface="Arial"/>
              </a:rPr>
              <a:t>design</a:t>
            </a:r>
            <a:endParaRPr lang="en-ZA" dirty="0">
              <a:latin typeface="Arial"/>
              <a:cs typeface="Arial"/>
            </a:endParaRPr>
          </a:p>
          <a:p>
            <a:endParaRPr lang="en-US" dirty="0"/>
          </a:p>
        </p:txBody>
      </p:sp>
      <p:pic>
        <p:nvPicPr>
          <p:cNvPr id="4" name="object 7">
            <a:extLst>
              <a:ext uri="{FF2B5EF4-FFF2-40B4-BE49-F238E27FC236}">
                <a16:creationId xmlns:a16="http://schemas.microsoft.com/office/drawing/2014/main" id="{2D0A33D6-BF2E-C85E-6C5E-1824363387EF}"/>
              </a:ext>
            </a:extLst>
          </p:cNvPr>
          <p:cNvPicPr/>
          <p:nvPr/>
        </p:nvPicPr>
        <p:blipFill>
          <a:blip r:embed="rId2" cstate="print"/>
          <a:stretch>
            <a:fillRect/>
          </a:stretch>
        </p:blipFill>
        <p:spPr>
          <a:xfrm>
            <a:off x="7155179" y="1531614"/>
            <a:ext cx="4375829" cy="4768602"/>
          </a:xfrm>
          <a:prstGeom prst="rect">
            <a:avLst/>
          </a:prstGeom>
        </p:spPr>
      </p:pic>
    </p:spTree>
    <p:extLst>
      <p:ext uri="{BB962C8B-B14F-4D97-AF65-F5344CB8AC3E}">
        <p14:creationId xmlns:p14="http://schemas.microsoft.com/office/powerpoint/2010/main" val="1050847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20653"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42815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Don’t</a:t>
            </a:r>
            <a:r>
              <a:rPr sz="2397" spc="-33" dirty="0">
                <a:latin typeface="Arial"/>
                <a:cs typeface="Arial"/>
              </a:rPr>
              <a:t> </a:t>
            </a:r>
            <a:r>
              <a:rPr sz="2397" dirty="0">
                <a:latin typeface="Arial"/>
                <a:cs typeface="Arial"/>
              </a:rPr>
              <a:t>design</a:t>
            </a:r>
            <a:r>
              <a:rPr sz="2397" spc="-33" dirty="0">
                <a:latin typeface="Arial"/>
                <a:cs typeface="Arial"/>
              </a:rPr>
              <a:t> </a:t>
            </a:r>
            <a:r>
              <a:rPr sz="2397" dirty="0">
                <a:latin typeface="Arial"/>
                <a:cs typeface="Arial"/>
              </a:rPr>
              <a:t>for</a:t>
            </a:r>
            <a:r>
              <a:rPr sz="2397" spc="-33" dirty="0">
                <a:latin typeface="Arial"/>
                <a:cs typeface="Arial"/>
              </a:rPr>
              <a:t> </a:t>
            </a:r>
            <a:r>
              <a:rPr sz="2397" spc="-13" dirty="0">
                <a:latin typeface="Arial"/>
                <a:cs typeface="Arial"/>
              </a:rPr>
              <a:t>patterns!</a:t>
            </a:r>
            <a:endParaRPr sz="2397">
              <a:latin typeface="Arial"/>
              <a:cs typeface="Arial"/>
            </a:endParaRPr>
          </a:p>
        </p:txBody>
      </p:sp>
      <p:sp>
        <p:nvSpPr>
          <p:cNvPr id="5" name="object 5"/>
          <p:cNvSpPr txBox="1"/>
          <p:nvPr/>
        </p:nvSpPr>
        <p:spPr>
          <a:xfrm>
            <a:off x="1201586"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1"/>
            <a:ext cx="10077286" cy="1328013"/>
          </a:xfrm>
          <a:prstGeom prst="rect">
            <a:avLst/>
          </a:prstGeom>
        </p:spPr>
        <p:txBody>
          <a:bodyPr vert="horz" wrap="square" lIns="0" tIns="16912" rIns="0" bIns="0" rtlCol="0">
            <a:spAutoFit/>
          </a:bodyPr>
          <a:lstStyle/>
          <a:p>
            <a:pPr marL="16913" marR="6765">
              <a:lnSpc>
                <a:spcPct val="119400"/>
              </a:lnSpc>
              <a:spcBef>
                <a:spcPts val="133"/>
              </a:spcBef>
            </a:pPr>
            <a:r>
              <a:rPr sz="2397" spc="-33" dirty="0">
                <a:latin typeface="Arial"/>
                <a:cs typeface="Arial"/>
              </a:rPr>
              <a:t>Trade-</a:t>
            </a:r>
            <a:r>
              <a:rPr sz="2397" dirty="0">
                <a:latin typeface="Arial"/>
                <a:cs typeface="Arial"/>
              </a:rPr>
              <a:t>off</a:t>
            </a:r>
            <a:r>
              <a:rPr sz="2397" spc="-40" dirty="0">
                <a:latin typeface="Arial"/>
                <a:cs typeface="Arial"/>
              </a:rPr>
              <a:t> </a:t>
            </a:r>
            <a:r>
              <a:rPr sz="2397" dirty="0">
                <a:latin typeface="Arial"/>
                <a:cs typeface="Arial"/>
              </a:rPr>
              <a:t>between</a:t>
            </a:r>
            <a:r>
              <a:rPr sz="2397" spc="-40" dirty="0">
                <a:latin typeface="Arial"/>
                <a:cs typeface="Arial"/>
              </a:rPr>
              <a:t> </a:t>
            </a:r>
            <a:r>
              <a:rPr sz="2397" dirty="0">
                <a:latin typeface="Arial"/>
                <a:cs typeface="Arial"/>
              </a:rPr>
              <a:t>getting</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product</a:t>
            </a:r>
            <a:r>
              <a:rPr sz="2397" spc="-47" dirty="0">
                <a:latin typeface="Arial"/>
                <a:cs typeface="Arial"/>
              </a:rPr>
              <a:t> </a:t>
            </a:r>
            <a:r>
              <a:rPr sz="2397" dirty="0">
                <a:latin typeface="Arial"/>
                <a:cs typeface="Arial"/>
              </a:rPr>
              <a:t>out</a:t>
            </a:r>
            <a:r>
              <a:rPr sz="2397" spc="-33" dirty="0">
                <a:latin typeface="Arial"/>
                <a:cs typeface="Arial"/>
              </a:rPr>
              <a:t> </a:t>
            </a:r>
            <a:r>
              <a:rPr sz="2397" dirty="0">
                <a:latin typeface="Arial"/>
                <a:cs typeface="Arial"/>
              </a:rPr>
              <a:t>quickly</a:t>
            </a:r>
            <a:r>
              <a:rPr sz="2397" spc="-53" dirty="0">
                <a:latin typeface="Arial"/>
                <a:cs typeface="Arial"/>
              </a:rPr>
              <a:t> </a:t>
            </a:r>
            <a:r>
              <a:rPr sz="2397" dirty="0">
                <a:latin typeface="Arial"/>
                <a:cs typeface="Arial"/>
              </a:rPr>
              <a:t>and</a:t>
            </a:r>
            <a:r>
              <a:rPr sz="2397" spc="-60" dirty="0">
                <a:latin typeface="Arial"/>
                <a:cs typeface="Arial"/>
              </a:rPr>
              <a:t> </a:t>
            </a:r>
            <a:r>
              <a:rPr sz="2397" dirty="0">
                <a:latin typeface="Arial"/>
                <a:cs typeface="Arial"/>
              </a:rPr>
              <a:t>optimising</a:t>
            </a:r>
            <a:r>
              <a:rPr sz="2397" spc="-47" dirty="0">
                <a:latin typeface="Arial"/>
                <a:cs typeface="Arial"/>
              </a:rPr>
              <a:t> </a:t>
            </a:r>
            <a:r>
              <a:rPr sz="2397" dirty="0">
                <a:latin typeface="Arial"/>
                <a:cs typeface="Arial"/>
              </a:rPr>
              <a:t>that</a:t>
            </a:r>
            <a:r>
              <a:rPr sz="2397" spc="-33" dirty="0">
                <a:latin typeface="Arial"/>
                <a:cs typeface="Arial"/>
              </a:rPr>
              <a:t> </a:t>
            </a:r>
            <a:r>
              <a:rPr sz="2397" spc="-13" dirty="0">
                <a:latin typeface="Arial"/>
                <a:cs typeface="Arial"/>
              </a:rPr>
              <a:t>product </a:t>
            </a:r>
            <a:r>
              <a:rPr sz="2397" dirty="0">
                <a:latin typeface="Arial"/>
                <a:cs typeface="Arial"/>
              </a:rPr>
              <a:t>Optimisation</a:t>
            </a:r>
            <a:r>
              <a:rPr sz="2397" spc="-47" dirty="0">
                <a:latin typeface="Arial"/>
                <a:cs typeface="Arial"/>
              </a:rPr>
              <a:t> </a:t>
            </a:r>
            <a:r>
              <a:rPr sz="2397" dirty="0">
                <a:latin typeface="Arial"/>
                <a:cs typeface="Arial"/>
              </a:rPr>
              <a:t>is</a:t>
            </a:r>
            <a:r>
              <a:rPr sz="2397" spc="-40" dirty="0">
                <a:latin typeface="Arial"/>
                <a:cs typeface="Arial"/>
              </a:rPr>
              <a:t> </a:t>
            </a:r>
            <a:r>
              <a:rPr sz="2397" spc="-13" dirty="0">
                <a:latin typeface="Arial"/>
                <a:cs typeface="Arial"/>
              </a:rPr>
              <a:t>secondary</a:t>
            </a:r>
            <a:endParaRPr sz="2397" dirty="0">
              <a:latin typeface="Arial"/>
              <a:cs typeface="Arial"/>
            </a:endParaRPr>
          </a:p>
          <a:p>
            <a:pPr marL="16913">
              <a:spcBef>
                <a:spcPts val="539"/>
              </a:spcBef>
            </a:pPr>
            <a:r>
              <a:rPr sz="2397" dirty="0">
                <a:latin typeface="Arial"/>
                <a:cs typeface="Arial"/>
              </a:rPr>
              <a:t>Initial</a:t>
            </a:r>
            <a:r>
              <a:rPr sz="2397" spc="-47" dirty="0">
                <a:latin typeface="Arial"/>
                <a:cs typeface="Arial"/>
              </a:rPr>
              <a:t> </a:t>
            </a:r>
            <a:r>
              <a:rPr sz="2397" dirty="0">
                <a:latin typeface="Arial"/>
                <a:cs typeface="Arial"/>
              </a:rPr>
              <a:t>designs</a:t>
            </a:r>
            <a:r>
              <a:rPr sz="2397" spc="-40" dirty="0">
                <a:latin typeface="Arial"/>
                <a:cs typeface="Arial"/>
              </a:rPr>
              <a:t> </a:t>
            </a:r>
            <a:r>
              <a:rPr sz="2397" dirty="0">
                <a:latin typeface="Arial"/>
                <a:cs typeface="Arial"/>
              </a:rPr>
              <a:t>should</a:t>
            </a:r>
            <a:r>
              <a:rPr sz="2397" spc="-47"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refactored</a:t>
            </a:r>
            <a:r>
              <a:rPr sz="2397" spc="-47" dirty="0">
                <a:latin typeface="Arial"/>
                <a:cs typeface="Arial"/>
              </a:rPr>
              <a:t> </a:t>
            </a:r>
            <a:r>
              <a:rPr sz="2397" dirty="0">
                <a:latin typeface="Arial"/>
                <a:cs typeface="Arial"/>
              </a:rPr>
              <a:t>to</a:t>
            </a:r>
            <a:r>
              <a:rPr sz="2397" spc="-40" dirty="0">
                <a:latin typeface="Arial"/>
                <a:cs typeface="Arial"/>
              </a:rPr>
              <a:t> </a:t>
            </a:r>
            <a:r>
              <a:rPr sz="2397" spc="-13" dirty="0">
                <a:latin typeface="Arial"/>
                <a:cs typeface="Arial"/>
              </a:rPr>
              <a:t>patterns</a:t>
            </a:r>
            <a:endParaRPr sz="2397" dirty="0">
              <a:latin typeface="Arial"/>
              <a:cs typeface="Arial"/>
            </a:endParaRPr>
          </a:p>
        </p:txBody>
      </p:sp>
      <p:sp>
        <p:nvSpPr>
          <p:cNvPr id="7" name="object 7"/>
          <p:cNvSpPr txBox="1"/>
          <p:nvPr/>
        </p:nvSpPr>
        <p:spPr>
          <a:xfrm>
            <a:off x="1201586"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201586"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489233"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198238" y="3394552"/>
            <a:ext cx="10837499" cy="2002557"/>
          </a:xfrm>
          <a:prstGeom prst="rect">
            <a:avLst/>
          </a:prstGeom>
        </p:spPr>
        <p:txBody>
          <a:bodyPr vert="horz" wrap="square" lIns="0" tIns="16912" rIns="0" bIns="0" rtlCol="0">
            <a:spAutoFit/>
          </a:bodyPr>
          <a:lstStyle/>
          <a:p>
            <a:pPr marL="591095" marR="404211" algn="just">
              <a:spcBef>
                <a:spcPts val="133"/>
              </a:spcBef>
            </a:pPr>
            <a:r>
              <a:rPr sz="2397" dirty="0">
                <a:latin typeface="Arial"/>
                <a:cs typeface="Arial"/>
              </a:rPr>
              <a:t>e.g.</a:t>
            </a:r>
            <a:r>
              <a:rPr sz="2397" spc="-27" dirty="0">
                <a:latin typeface="Arial"/>
                <a:cs typeface="Arial"/>
              </a:rPr>
              <a:t> </a:t>
            </a:r>
            <a:r>
              <a:rPr sz="2397" dirty="0">
                <a:latin typeface="Arial"/>
                <a:cs typeface="Arial"/>
              </a:rPr>
              <a:t>Designs</a:t>
            </a:r>
            <a:r>
              <a:rPr sz="2397" spc="-33" dirty="0">
                <a:latin typeface="Arial"/>
                <a:cs typeface="Arial"/>
              </a:rPr>
              <a:t> </a:t>
            </a:r>
            <a:r>
              <a:rPr sz="2397" dirty="0">
                <a:latin typeface="Arial"/>
                <a:cs typeface="Arial"/>
              </a:rPr>
              <a:t>often</a:t>
            </a:r>
            <a:r>
              <a:rPr sz="2397" spc="-40" dirty="0">
                <a:latin typeface="Arial"/>
                <a:cs typeface="Arial"/>
              </a:rPr>
              <a:t> </a:t>
            </a:r>
            <a:r>
              <a:rPr sz="2397" dirty="0">
                <a:latin typeface="Arial"/>
                <a:cs typeface="Arial"/>
              </a:rPr>
              <a:t>start</a:t>
            </a:r>
            <a:r>
              <a:rPr sz="2397" spc="-20" dirty="0">
                <a:latin typeface="Arial"/>
                <a:cs typeface="Arial"/>
              </a:rPr>
              <a:t> </a:t>
            </a:r>
            <a:r>
              <a:rPr sz="2397" dirty="0">
                <a:latin typeface="Arial"/>
                <a:cs typeface="Arial"/>
              </a:rPr>
              <a:t>out</a:t>
            </a:r>
            <a:r>
              <a:rPr sz="2397" spc="-27" dirty="0">
                <a:latin typeface="Arial"/>
                <a:cs typeface="Arial"/>
              </a:rPr>
              <a:t> </a:t>
            </a:r>
            <a:r>
              <a:rPr sz="2397" dirty="0">
                <a:latin typeface="Arial"/>
                <a:cs typeface="Arial"/>
              </a:rPr>
              <a:t>using</a:t>
            </a:r>
            <a:r>
              <a:rPr sz="2397" spc="-33" dirty="0">
                <a:latin typeface="Arial"/>
                <a:cs typeface="Arial"/>
              </a:rPr>
              <a:t> </a:t>
            </a:r>
            <a:r>
              <a:rPr sz="2397" dirty="0">
                <a:latin typeface="Arial"/>
                <a:cs typeface="Arial"/>
              </a:rPr>
              <a:t>factories</a:t>
            </a:r>
            <a:r>
              <a:rPr sz="2397" spc="-27" dirty="0">
                <a:latin typeface="Arial"/>
                <a:cs typeface="Arial"/>
              </a:rPr>
              <a:t> </a:t>
            </a:r>
            <a:r>
              <a:rPr sz="2397" dirty="0">
                <a:latin typeface="Arial"/>
                <a:cs typeface="Arial"/>
              </a:rPr>
              <a:t>(as</a:t>
            </a:r>
            <a:r>
              <a:rPr sz="2397" spc="-33" dirty="0">
                <a:latin typeface="Arial"/>
                <a:cs typeface="Arial"/>
              </a:rPr>
              <a:t> </a:t>
            </a:r>
            <a:r>
              <a:rPr sz="2397" dirty="0">
                <a:latin typeface="Arial"/>
                <a:cs typeface="Arial"/>
              </a:rPr>
              <a:t>they</a:t>
            </a:r>
            <a:r>
              <a:rPr sz="2397" spc="-20" dirty="0">
                <a:latin typeface="Arial"/>
                <a:cs typeface="Arial"/>
              </a:rPr>
              <a:t> </a:t>
            </a:r>
            <a:r>
              <a:rPr sz="2397" dirty="0">
                <a:latin typeface="Arial"/>
                <a:cs typeface="Arial"/>
              </a:rPr>
              <a:t>are</a:t>
            </a:r>
            <a:r>
              <a:rPr sz="2397" spc="-40" dirty="0">
                <a:latin typeface="Arial"/>
                <a:cs typeface="Arial"/>
              </a:rPr>
              <a:t> </a:t>
            </a:r>
            <a:r>
              <a:rPr sz="2397" dirty="0">
                <a:latin typeface="Arial"/>
                <a:cs typeface="Arial"/>
              </a:rPr>
              <a:t>simple</a:t>
            </a:r>
            <a:r>
              <a:rPr sz="2397" spc="-3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use</a:t>
            </a:r>
            <a:r>
              <a:rPr sz="2397" spc="-33" dirty="0">
                <a:latin typeface="Arial"/>
                <a:cs typeface="Arial"/>
              </a:rPr>
              <a:t> and </a:t>
            </a:r>
            <a:r>
              <a:rPr sz="2397" dirty="0">
                <a:latin typeface="Arial"/>
                <a:cs typeface="Arial"/>
              </a:rPr>
              <a:t>easily</a:t>
            </a:r>
            <a:r>
              <a:rPr sz="2397" spc="-67" dirty="0">
                <a:latin typeface="Arial"/>
                <a:cs typeface="Arial"/>
              </a:rPr>
              <a:t> </a:t>
            </a:r>
            <a:r>
              <a:rPr sz="2397" dirty="0">
                <a:latin typeface="Arial"/>
                <a:cs typeface="Arial"/>
              </a:rPr>
              <a:t>customisable)</a:t>
            </a:r>
            <a:r>
              <a:rPr sz="2397" spc="-60" dirty="0">
                <a:latin typeface="Arial"/>
                <a:cs typeface="Arial"/>
              </a:rPr>
              <a:t> </a:t>
            </a:r>
            <a:r>
              <a:rPr sz="2397" dirty="0">
                <a:latin typeface="Arial"/>
                <a:cs typeface="Arial"/>
              </a:rPr>
              <a:t>and</a:t>
            </a:r>
            <a:r>
              <a:rPr sz="2397" spc="-73" dirty="0">
                <a:latin typeface="Arial"/>
                <a:cs typeface="Arial"/>
              </a:rPr>
              <a:t> </a:t>
            </a:r>
            <a:r>
              <a:rPr sz="2397" dirty="0">
                <a:latin typeface="Arial"/>
                <a:cs typeface="Arial"/>
              </a:rPr>
              <a:t>evolve</a:t>
            </a:r>
            <a:r>
              <a:rPr sz="2397" spc="-60" dirty="0">
                <a:latin typeface="Arial"/>
                <a:cs typeface="Arial"/>
              </a:rPr>
              <a:t> </a:t>
            </a:r>
            <a:r>
              <a:rPr sz="2397" dirty="0">
                <a:latin typeface="Arial"/>
                <a:cs typeface="Arial"/>
              </a:rPr>
              <a:t>towards</a:t>
            </a:r>
            <a:r>
              <a:rPr sz="2397" spc="-53" dirty="0">
                <a:latin typeface="Arial"/>
                <a:cs typeface="Arial"/>
              </a:rPr>
              <a:t> </a:t>
            </a:r>
            <a:r>
              <a:rPr sz="2397" dirty="0">
                <a:latin typeface="Arial"/>
                <a:cs typeface="Arial"/>
              </a:rPr>
              <a:t>abstract</a:t>
            </a:r>
            <a:r>
              <a:rPr sz="2397" spc="-47" dirty="0">
                <a:latin typeface="Arial"/>
                <a:cs typeface="Arial"/>
              </a:rPr>
              <a:t> </a:t>
            </a:r>
            <a:r>
              <a:rPr sz="2397" dirty="0">
                <a:latin typeface="Arial"/>
                <a:cs typeface="Arial"/>
              </a:rPr>
              <a:t>factories,</a:t>
            </a:r>
            <a:r>
              <a:rPr sz="2397" spc="-47" dirty="0">
                <a:latin typeface="Arial"/>
                <a:cs typeface="Arial"/>
              </a:rPr>
              <a:t> </a:t>
            </a:r>
            <a:r>
              <a:rPr sz="2397" dirty="0">
                <a:latin typeface="Arial"/>
                <a:cs typeface="Arial"/>
              </a:rPr>
              <a:t>prototypes</a:t>
            </a:r>
            <a:r>
              <a:rPr sz="2397" spc="-47" dirty="0">
                <a:latin typeface="Arial"/>
                <a:cs typeface="Arial"/>
              </a:rPr>
              <a:t> </a:t>
            </a:r>
            <a:r>
              <a:rPr sz="2397" spc="-33" dirty="0">
                <a:latin typeface="Arial"/>
                <a:cs typeface="Arial"/>
              </a:rPr>
              <a:t>or </a:t>
            </a:r>
            <a:r>
              <a:rPr sz="2397" dirty="0">
                <a:latin typeface="Arial"/>
                <a:cs typeface="Arial"/>
              </a:rPr>
              <a:t>builders</a:t>
            </a:r>
            <a:r>
              <a:rPr sz="2397" spc="-53" dirty="0">
                <a:latin typeface="Arial"/>
                <a:cs typeface="Arial"/>
              </a:rPr>
              <a:t> </a:t>
            </a:r>
            <a:r>
              <a:rPr sz="2397" dirty="0">
                <a:latin typeface="Arial"/>
                <a:cs typeface="Arial"/>
              </a:rPr>
              <a:t>as</a:t>
            </a:r>
            <a:r>
              <a:rPr sz="2397" spc="-40" dirty="0">
                <a:latin typeface="Arial"/>
                <a:cs typeface="Arial"/>
              </a:rPr>
              <a:t> </a:t>
            </a:r>
            <a:r>
              <a:rPr sz="2397" dirty="0">
                <a:latin typeface="Arial"/>
                <a:cs typeface="Arial"/>
              </a:rPr>
              <a:t>designs</a:t>
            </a:r>
            <a:r>
              <a:rPr sz="2397" spc="-40" dirty="0">
                <a:latin typeface="Arial"/>
                <a:cs typeface="Arial"/>
              </a:rPr>
              <a:t> </a:t>
            </a:r>
            <a:r>
              <a:rPr sz="2397" dirty="0">
                <a:latin typeface="Arial"/>
                <a:cs typeface="Arial"/>
              </a:rPr>
              <a:t>are</a:t>
            </a:r>
            <a:r>
              <a:rPr sz="2397" spc="-47" dirty="0">
                <a:latin typeface="Arial"/>
                <a:cs typeface="Arial"/>
              </a:rPr>
              <a:t> </a:t>
            </a:r>
            <a:r>
              <a:rPr sz="2397" dirty="0">
                <a:latin typeface="Arial"/>
                <a:cs typeface="Arial"/>
              </a:rPr>
              <a:t>refined</a:t>
            </a:r>
            <a:r>
              <a:rPr sz="2397" spc="-53" dirty="0">
                <a:latin typeface="Arial"/>
                <a:cs typeface="Arial"/>
              </a:rPr>
              <a:t> </a:t>
            </a:r>
            <a:r>
              <a:rPr sz="2397" dirty="0">
                <a:latin typeface="Arial"/>
                <a:cs typeface="Arial"/>
              </a:rPr>
              <a:t>and</a:t>
            </a:r>
            <a:r>
              <a:rPr sz="2397" spc="-60" dirty="0">
                <a:latin typeface="Arial"/>
                <a:cs typeface="Arial"/>
              </a:rPr>
              <a:t> </a:t>
            </a:r>
            <a:r>
              <a:rPr sz="2397" spc="-13" dirty="0">
                <a:latin typeface="Arial"/>
                <a:cs typeface="Arial"/>
              </a:rPr>
              <a:t>optimised</a:t>
            </a:r>
            <a:endParaRPr sz="2397" dirty="0">
              <a:latin typeface="Arial"/>
              <a:cs typeface="Arial"/>
            </a:endParaRPr>
          </a:p>
          <a:p>
            <a:pPr marL="16913" algn="just">
              <a:spcBef>
                <a:spcPts val="539"/>
              </a:spcBef>
            </a:pPr>
            <a:r>
              <a:rPr sz="2397" dirty="0">
                <a:latin typeface="Arial"/>
                <a:cs typeface="Arial"/>
              </a:rPr>
              <a:t>Uncritical</a:t>
            </a:r>
            <a:r>
              <a:rPr sz="2397" spc="-40" dirty="0">
                <a:latin typeface="Arial"/>
                <a:cs typeface="Arial"/>
              </a:rPr>
              <a:t> </a:t>
            </a:r>
            <a:r>
              <a:rPr sz="2397" dirty="0">
                <a:latin typeface="Arial"/>
                <a:cs typeface="Arial"/>
              </a:rPr>
              <a:t>use</a:t>
            </a:r>
            <a:r>
              <a:rPr sz="2397" spc="-40"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design</a:t>
            </a:r>
            <a:r>
              <a:rPr sz="2397" spc="-40" dirty="0">
                <a:latin typeface="Arial"/>
                <a:cs typeface="Arial"/>
              </a:rPr>
              <a:t> </a:t>
            </a:r>
            <a:r>
              <a:rPr sz="2397" dirty="0">
                <a:latin typeface="Arial"/>
                <a:cs typeface="Arial"/>
              </a:rPr>
              <a:t>patterns</a:t>
            </a:r>
            <a:r>
              <a:rPr sz="2397" spc="-20"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turn</a:t>
            </a:r>
            <a:r>
              <a:rPr sz="2397" spc="-33" dirty="0">
                <a:latin typeface="Arial"/>
                <a:cs typeface="Arial"/>
              </a:rPr>
              <a:t> </a:t>
            </a:r>
            <a:r>
              <a:rPr sz="2397" dirty="0">
                <a:latin typeface="Arial"/>
                <a:cs typeface="Arial"/>
              </a:rPr>
              <a:t>them</a:t>
            </a:r>
            <a:r>
              <a:rPr sz="2397" spc="-40" dirty="0">
                <a:latin typeface="Arial"/>
                <a:cs typeface="Arial"/>
              </a:rPr>
              <a:t> </a:t>
            </a:r>
            <a:r>
              <a:rPr sz="2397" dirty="0">
                <a:latin typeface="Arial"/>
                <a:cs typeface="Arial"/>
              </a:rPr>
              <a:t>into</a:t>
            </a:r>
            <a:r>
              <a:rPr sz="2397" spc="-33" dirty="0">
                <a:latin typeface="Arial"/>
                <a:cs typeface="Arial"/>
              </a:rPr>
              <a:t> </a:t>
            </a:r>
            <a:r>
              <a:rPr sz="2397" spc="-13" dirty="0">
                <a:latin typeface="Arial"/>
                <a:cs typeface="Arial"/>
              </a:rPr>
              <a:t>anti-patterns</a:t>
            </a:r>
            <a:endParaRPr sz="2397" dirty="0">
              <a:latin typeface="Arial"/>
              <a:cs typeface="Arial"/>
            </a:endParaRPr>
          </a:p>
          <a:p>
            <a:pPr marL="16913" algn="just">
              <a:spcBef>
                <a:spcPts val="551"/>
              </a:spcBef>
            </a:pPr>
            <a:r>
              <a:rPr sz="2397" dirty="0">
                <a:latin typeface="Arial"/>
                <a:cs typeface="Arial"/>
              </a:rPr>
              <a:t>The</a:t>
            </a:r>
            <a:r>
              <a:rPr sz="2397" spc="-53" dirty="0">
                <a:latin typeface="Arial"/>
                <a:cs typeface="Arial"/>
              </a:rPr>
              <a:t> </a:t>
            </a:r>
            <a:r>
              <a:rPr sz="2397" dirty="0">
                <a:latin typeface="Arial"/>
                <a:cs typeface="Arial"/>
              </a:rPr>
              <a:t>need</a:t>
            </a:r>
            <a:r>
              <a:rPr sz="2397" spc="-47" dirty="0">
                <a:latin typeface="Arial"/>
                <a:cs typeface="Arial"/>
              </a:rPr>
              <a:t> </a:t>
            </a:r>
            <a:r>
              <a:rPr sz="2397" dirty="0">
                <a:latin typeface="Arial"/>
                <a:cs typeface="Arial"/>
              </a:rPr>
              <a:t>for</a:t>
            </a:r>
            <a:r>
              <a:rPr sz="2397" spc="-40" dirty="0">
                <a:latin typeface="Arial"/>
                <a:cs typeface="Arial"/>
              </a:rPr>
              <a:t> </a:t>
            </a:r>
            <a:r>
              <a:rPr sz="2397" dirty="0">
                <a:latin typeface="Arial"/>
                <a:cs typeface="Arial"/>
              </a:rPr>
              <a:t>some</a:t>
            </a:r>
            <a:r>
              <a:rPr sz="2397" spc="-47" dirty="0">
                <a:latin typeface="Arial"/>
                <a:cs typeface="Arial"/>
              </a:rPr>
              <a:t> </a:t>
            </a:r>
            <a:r>
              <a:rPr sz="2397" dirty="0">
                <a:latin typeface="Arial"/>
                <a:cs typeface="Arial"/>
              </a:rPr>
              <a:t>design</a:t>
            </a:r>
            <a:r>
              <a:rPr sz="2397" spc="-40" dirty="0">
                <a:latin typeface="Arial"/>
                <a:cs typeface="Arial"/>
              </a:rPr>
              <a:t> </a:t>
            </a:r>
            <a:r>
              <a:rPr sz="2397" dirty="0">
                <a:latin typeface="Arial"/>
                <a:cs typeface="Arial"/>
              </a:rPr>
              <a:t>patterns</a:t>
            </a:r>
            <a:r>
              <a:rPr sz="2397" spc="-47"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eliminated</a:t>
            </a:r>
            <a:r>
              <a:rPr sz="2397" spc="-53" dirty="0">
                <a:latin typeface="Arial"/>
                <a:cs typeface="Arial"/>
              </a:rPr>
              <a:t> </a:t>
            </a:r>
            <a:r>
              <a:rPr sz="2397" dirty="0">
                <a:latin typeface="Arial"/>
                <a:cs typeface="Arial"/>
              </a:rPr>
              <a:t>through</a:t>
            </a:r>
            <a:r>
              <a:rPr sz="2397" spc="-47" dirty="0">
                <a:latin typeface="Arial"/>
                <a:cs typeface="Arial"/>
              </a:rPr>
              <a:t> </a:t>
            </a:r>
            <a:r>
              <a:rPr sz="2397" dirty="0">
                <a:latin typeface="Arial"/>
                <a:cs typeface="Arial"/>
              </a:rPr>
              <a:t>language</a:t>
            </a:r>
            <a:r>
              <a:rPr sz="2397" spc="-53" dirty="0">
                <a:latin typeface="Arial"/>
                <a:cs typeface="Arial"/>
              </a:rPr>
              <a:t> </a:t>
            </a:r>
            <a:r>
              <a:rPr sz="2397" spc="-13" dirty="0">
                <a:latin typeface="Arial"/>
                <a:cs typeface="Arial"/>
              </a:rPr>
              <a:t>features</a:t>
            </a:r>
            <a:endParaRPr sz="2397" dirty="0">
              <a:latin typeface="Arial"/>
              <a:cs typeface="Arial"/>
            </a:endParaRPr>
          </a:p>
        </p:txBody>
      </p:sp>
      <p:sp>
        <p:nvSpPr>
          <p:cNvPr id="11" name="object 11"/>
          <p:cNvSpPr txBox="1"/>
          <p:nvPr/>
        </p:nvSpPr>
        <p:spPr>
          <a:xfrm>
            <a:off x="920653" y="465060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920653" y="508735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3" name="object 13"/>
          <p:cNvSpPr txBox="1"/>
          <p:nvPr/>
        </p:nvSpPr>
        <p:spPr>
          <a:xfrm>
            <a:off x="1201586" y="552169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5" y="5430607"/>
            <a:ext cx="9880255"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Different</a:t>
            </a:r>
            <a:r>
              <a:rPr sz="2397" spc="-93" dirty="0">
                <a:latin typeface="Arial"/>
                <a:cs typeface="Arial"/>
              </a:rPr>
              <a:t> </a:t>
            </a:r>
            <a:r>
              <a:rPr sz="2397" dirty="0">
                <a:latin typeface="Arial"/>
                <a:cs typeface="Arial"/>
              </a:rPr>
              <a:t>languages</a:t>
            </a:r>
            <a:r>
              <a:rPr sz="2397" spc="-60" dirty="0">
                <a:latin typeface="Arial"/>
                <a:cs typeface="Arial"/>
              </a:rPr>
              <a:t> </a:t>
            </a:r>
            <a:r>
              <a:rPr sz="2397" dirty="0">
                <a:latin typeface="Arial"/>
                <a:cs typeface="Arial"/>
              </a:rPr>
              <a:t>and</a:t>
            </a:r>
            <a:r>
              <a:rPr sz="2397" spc="-73" dirty="0">
                <a:latin typeface="Arial"/>
                <a:cs typeface="Arial"/>
              </a:rPr>
              <a:t> </a:t>
            </a:r>
            <a:r>
              <a:rPr sz="2397" dirty="0">
                <a:latin typeface="Arial"/>
                <a:cs typeface="Arial"/>
              </a:rPr>
              <a:t>paradigms</a:t>
            </a:r>
            <a:r>
              <a:rPr sz="2397" spc="-67" dirty="0">
                <a:latin typeface="Arial"/>
                <a:cs typeface="Arial"/>
              </a:rPr>
              <a:t> </a:t>
            </a:r>
            <a:r>
              <a:rPr sz="2397" dirty="0">
                <a:latin typeface="Arial"/>
                <a:cs typeface="Arial"/>
              </a:rPr>
              <a:t>will</a:t>
            </a:r>
            <a:r>
              <a:rPr sz="2397" spc="-87" dirty="0">
                <a:latin typeface="Arial"/>
                <a:cs typeface="Arial"/>
              </a:rPr>
              <a:t> </a:t>
            </a:r>
            <a:r>
              <a:rPr sz="2397" dirty="0">
                <a:latin typeface="Arial"/>
                <a:cs typeface="Arial"/>
              </a:rPr>
              <a:t>change</a:t>
            </a:r>
            <a:r>
              <a:rPr sz="2397" spc="-73" dirty="0">
                <a:latin typeface="Arial"/>
                <a:cs typeface="Arial"/>
              </a:rPr>
              <a:t> </a:t>
            </a:r>
            <a:r>
              <a:rPr sz="2397" dirty="0">
                <a:latin typeface="Arial"/>
                <a:cs typeface="Arial"/>
              </a:rPr>
              <a:t>how</a:t>
            </a:r>
            <a:r>
              <a:rPr sz="2397" spc="-80" dirty="0">
                <a:latin typeface="Arial"/>
                <a:cs typeface="Arial"/>
              </a:rPr>
              <a:t> </a:t>
            </a:r>
            <a:r>
              <a:rPr sz="2397" dirty="0">
                <a:latin typeface="Arial"/>
                <a:cs typeface="Arial"/>
              </a:rPr>
              <a:t>you</a:t>
            </a:r>
            <a:r>
              <a:rPr sz="2397" spc="-73" dirty="0">
                <a:latin typeface="Arial"/>
                <a:cs typeface="Arial"/>
              </a:rPr>
              <a:t> </a:t>
            </a:r>
            <a:r>
              <a:rPr sz="2397" dirty="0">
                <a:latin typeface="Arial"/>
                <a:cs typeface="Arial"/>
              </a:rPr>
              <a:t>approach</a:t>
            </a:r>
            <a:r>
              <a:rPr sz="2397" spc="-73" dirty="0">
                <a:latin typeface="Arial"/>
                <a:cs typeface="Arial"/>
              </a:rPr>
              <a:t> </a:t>
            </a:r>
            <a:r>
              <a:rPr sz="2397" spc="-13" dirty="0">
                <a:latin typeface="Arial"/>
                <a:cs typeface="Arial"/>
              </a:rPr>
              <a:t>design patterns</a:t>
            </a:r>
            <a:endParaRPr sz="2397" dirty="0">
              <a:latin typeface="Arial"/>
              <a:cs typeface="Arial"/>
            </a:endParaRPr>
          </a:p>
        </p:txBody>
      </p:sp>
      <p:sp>
        <p:nvSpPr>
          <p:cNvPr id="2" name="object 2"/>
          <p:cNvSpPr txBox="1">
            <a:spLocks noGrp="1"/>
          </p:cNvSpPr>
          <p:nvPr>
            <p:ph type="title"/>
          </p:nvPr>
        </p:nvSpPr>
        <p:spPr>
          <a:xfrm>
            <a:off x="920653" y="325027"/>
            <a:ext cx="13800562" cy="632630"/>
          </a:xfrm>
          <a:prstGeom prst="rect">
            <a:avLst/>
          </a:prstGeom>
        </p:spPr>
        <p:txBody>
          <a:bodyPr vert="horz" wrap="square" lIns="0" tIns="16912" rIns="0" bIns="0" rtlCol="0" anchor="t">
            <a:spAutoFit/>
          </a:bodyPr>
          <a:lstStyle/>
          <a:p>
            <a:pPr marL="16913">
              <a:spcBef>
                <a:spcPts val="133"/>
              </a:spcBef>
            </a:pPr>
            <a:r>
              <a:rPr dirty="0"/>
              <a:t>Design</a:t>
            </a:r>
            <a:r>
              <a:rPr spc="140" dirty="0"/>
              <a:t> </a:t>
            </a:r>
            <a:r>
              <a:rPr dirty="0"/>
              <a:t>Pattern</a:t>
            </a:r>
            <a:r>
              <a:rPr spc="140" dirty="0"/>
              <a:t> </a:t>
            </a:r>
            <a:r>
              <a:rPr spc="-13" dirty="0"/>
              <a:t>Pitfalls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237" y="670826"/>
            <a:ext cx="14487208" cy="877762"/>
          </a:xfrm>
          <a:prstGeom prst="rect">
            <a:avLst/>
          </a:prstGeom>
        </p:spPr>
        <p:txBody>
          <a:bodyPr vert="horz" wrap="square" lIns="0" tIns="16912" rIns="0" bIns="0" rtlCol="0">
            <a:spAutoFit/>
          </a:bodyPr>
          <a:lstStyle/>
          <a:p>
            <a:pPr marL="16913">
              <a:spcBef>
                <a:spcPts val="133"/>
              </a:spcBef>
            </a:pPr>
            <a:r>
              <a:rPr dirty="0"/>
              <a:t>Anti-</a:t>
            </a:r>
            <a:r>
              <a:rPr spc="-13" dirty="0"/>
              <a:t>Patterns</a:t>
            </a:r>
          </a:p>
        </p:txBody>
      </p:sp>
      <p:sp>
        <p:nvSpPr>
          <p:cNvPr id="3" name="object 3"/>
          <p:cNvSpPr txBox="1"/>
          <p:nvPr/>
        </p:nvSpPr>
        <p:spPr>
          <a:xfrm>
            <a:off x="920653" y="1730536"/>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4" name="object 4"/>
          <p:cNvSpPr txBox="1"/>
          <p:nvPr/>
        </p:nvSpPr>
        <p:spPr>
          <a:xfrm>
            <a:off x="1198238" y="1652399"/>
            <a:ext cx="6860537" cy="631989"/>
          </a:xfrm>
          <a:prstGeom prst="rect">
            <a:avLst/>
          </a:prstGeom>
        </p:spPr>
        <p:txBody>
          <a:bodyPr vert="horz" wrap="square" lIns="0" tIns="16912" rIns="0" bIns="0" rtlCol="0">
            <a:spAutoFit/>
          </a:bodyPr>
          <a:lstStyle/>
          <a:p>
            <a:pPr marL="16913" marR="6765" defTabSz="1217706">
              <a:spcBef>
                <a:spcPts val="133"/>
              </a:spcBef>
            </a:pPr>
            <a:r>
              <a:rPr sz="1998" b="1" kern="0" dirty="0">
                <a:solidFill>
                  <a:sysClr val="windowText" lastClr="000000"/>
                </a:solidFill>
                <a:latin typeface="Arial"/>
                <a:cs typeface="Arial"/>
              </a:rPr>
              <a:t>Spaghetti</a:t>
            </a:r>
            <a:r>
              <a:rPr sz="1998" b="1" kern="0" spc="-40" dirty="0">
                <a:solidFill>
                  <a:sysClr val="windowText" lastClr="000000"/>
                </a:solidFill>
                <a:latin typeface="Arial"/>
                <a:cs typeface="Arial"/>
              </a:rPr>
              <a:t> </a:t>
            </a:r>
            <a:r>
              <a:rPr sz="1998" b="1" kern="0" dirty="0">
                <a:solidFill>
                  <a:sysClr val="windowText" lastClr="000000"/>
                </a:solidFill>
                <a:latin typeface="Arial"/>
                <a:cs typeface="Arial"/>
              </a:rPr>
              <a:t>Code</a:t>
            </a:r>
            <a:r>
              <a:rPr sz="1998" b="1" kern="0" spc="-13"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ad</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hoc</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software</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structure</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makes</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it</a:t>
            </a:r>
            <a:r>
              <a:rPr sz="1998" kern="0" spc="-33" dirty="0">
                <a:solidFill>
                  <a:sysClr val="windowText" lastClr="000000"/>
                </a:solidFill>
                <a:latin typeface="Arial"/>
                <a:cs typeface="Arial"/>
              </a:rPr>
              <a:t> </a:t>
            </a:r>
            <a:r>
              <a:rPr sz="1998" kern="0" spc="-13" dirty="0">
                <a:solidFill>
                  <a:sysClr val="windowText" lastClr="000000"/>
                </a:solidFill>
                <a:latin typeface="Arial"/>
                <a:cs typeface="Arial"/>
              </a:rPr>
              <a:t>difficult </a:t>
            </a:r>
            <a:r>
              <a:rPr sz="1998" kern="0" dirty="0">
                <a:solidFill>
                  <a:sysClr val="windowText" lastClr="000000"/>
                </a:solidFill>
                <a:latin typeface="Arial"/>
                <a:cs typeface="Arial"/>
              </a:rPr>
              <a:t>to</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extend</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and</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optimize</a:t>
            </a:r>
            <a:r>
              <a:rPr sz="1998" kern="0" spc="-27" dirty="0">
                <a:solidFill>
                  <a:sysClr val="windowText" lastClr="000000"/>
                </a:solidFill>
                <a:latin typeface="Arial"/>
                <a:cs typeface="Arial"/>
              </a:rPr>
              <a:t> code</a:t>
            </a:r>
            <a:endParaRPr sz="1998" kern="0" dirty="0">
              <a:solidFill>
                <a:sysClr val="windowText" lastClr="000000"/>
              </a:solidFill>
              <a:latin typeface="Arial"/>
              <a:cs typeface="Arial"/>
            </a:endParaRPr>
          </a:p>
        </p:txBody>
      </p:sp>
      <p:sp>
        <p:nvSpPr>
          <p:cNvPr id="5" name="object 5"/>
          <p:cNvSpPr txBox="1"/>
          <p:nvPr/>
        </p:nvSpPr>
        <p:spPr>
          <a:xfrm>
            <a:off x="1201587" y="2406966"/>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6" name="object 6"/>
          <p:cNvSpPr txBox="1"/>
          <p:nvPr/>
        </p:nvSpPr>
        <p:spPr>
          <a:xfrm>
            <a:off x="1485885" y="2330759"/>
            <a:ext cx="2575767" cy="324534"/>
          </a:xfrm>
          <a:prstGeom prst="rect">
            <a:avLst/>
          </a:prstGeom>
        </p:spPr>
        <p:txBody>
          <a:bodyPr vert="horz" wrap="square" lIns="0" tIns="16912" rIns="0" bIns="0" rtlCol="0">
            <a:spAutoFit/>
          </a:bodyPr>
          <a:lstStyle/>
          <a:p>
            <a:pPr marL="16913" defTabSz="1217706">
              <a:spcBef>
                <a:spcPts val="133"/>
              </a:spcBef>
            </a:pPr>
            <a:r>
              <a:rPr sz="1998" kern="0" dirty="0">
                <a:solidFill>
                  <a:sysClr val="windowText" lastClr="000000"/>
                </a:solidFill>
                <a:latin typeface="Arial"/>
                <a:cs typeface="Arial"/>
              </a:rPr>
              <a:t>a.k.a. </a:t>
            </a:r>
            <a:r>
              <a:rPr sz="1998" b="1" kern="0" dirty="0">
                <a:solidFill>
                  <a:sysClr val="windowText" lastClr="000000"/>
                </a:solidFill>
                <a:latin typeface="Arial"/>
                <a:cs typeface="Arial"/>
              </a:rPr>
              <a:t>Big</a:t>
            </a:r>
            <a:r>
              <a:rPr sz="1998" b="1" kern="0" spc="-20" dirty="0">
                <a:solidFill>
                  <a:sysClr val="windowText" lastClr="000000"/>
                </a:solidFill>
                <a:latin typeface="Arial"/>
                <a:cs typeface="Arial"/>
              </a:rPr>
              <a:t> </a:t>
            </a:r>
            <a:r>
              <a:rPr sz="1998" b="1" kern="0" dirty="0">
                <a:solidFill>
                  <a:sysClr val="windowText" lastClr="000000"/>
                </a:solidFill>
                <a:latin typeface="Arial"/>
                <a:cs typeface="Arial"/>
              </a:rPr>
              <a:t>Ball</a:t>
            </a:r>
            <a:r>
              <a:rPr sz="1998" b="1" kern="0" spc="-13" dirty="0">
                <a:solidFill>
                  <a:sysClr val="windowText" lastClr="000000"/>
                </a:solidFill>
                <a:latin typeface="Arial"/>
                <a:cs typeface="Arial"/>
              </a:rPr>
              <a:t> </a:t>
            </a:r>
            <a:r>
              <a:rPr sz="1998" b="1" kern="0" dirty="0">
                <a:solidFill>
                  <a:sysClr val="windowText" lastClr="000000"/>
                </a:solidFill>
                <a:latin typeface="Arial"/>
                <a:cs typeface="Arial"/>
              </a:rPr>
              <a:t>of</a:t>
            </a:r>
            <a:r>
              <a:rPr sz="1998" b="1" kern="0" spc="-13" dirty="0">
                <a:solidFill>
                  <a:sysClr val="windowText" lastClr="000000"/>
                </a:solidFill>
                <a:latin typeface="Arial"/>
                <a:cs typeface="Arial"/>
              </a:rPr>
              <a:t> </a:t>
            </a:r>
            <a:r>
              <a:rPr sz="1998" b="1" kern="0" spc="-33" dirty="0">
                <a:solidFill>
                  <a:sysClr val="windowText" lastClr="000000"/>
                </a:solidFill>
                <a:latin typeface="Arial"/>
                <a:cs typeface="Arial"/>
              </a:rPr>
              <a:t>Mud</a:t>
            </a:r>
            <a:endParaRPr sz="1998" kern="0" dirty="0">
              <a:solidFill>
                <a:sysClr val="windowText" lastClr="000000"/>
              </a:solidFill>
              <a:latin typeface="Arial"/>
              <a:cs typeface="Arial"/>
            </a:endParaRPr>
          </a:p>
        </p:txBody>
      </p:sp>
      <p:sp>
        <p:nvSpPr>
          <p:cNvPr id="7" name="object 7"/>
          <p:cNvSpPr txBox="1"/>
          <p:nvPr/>
        </p:nvSpPr>
        <p:spPr>
          <a:xfrm>
            <a:off x="920653" y="2780426"/>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8" name="object 8"/>
          <p:cNvSpPr txBox="1"/>
          <p:nvPr/>
        </p:nvSpPr>
        <p:spPr>
          <a:xfrm>
            <a:off x="1198238" y="2704219"/>
            <a:ext cx="6486772" cy="1305828"/>
          </a:xfrm>
          <a:prstGeom prst="rect">
            <a:avLst/>
          </a:prstGeom>
        </p:spPr>
        <p:txBody>
          <a:bodyPr vert="horz" wrap="square" lIns="0" tIns="16912" rIns="0" bIns="0" rtlCol="0">
            <a:spAutoFit/>
          </a:bodyPr>
          <a:lstStyle/>
          <a:p>
            <a:pPr marL="16913" marR="228320" defTabSz="1217706">
              <a:spcBef>
                <a:spcPts val="133"/>
              </a:spcBef>
            </a:pPr>
            <a:r>
              <a:rPr sz="1998" b="1" kern="0" dirty="0">
                <a:solidFill>
                  <a:sysClr val="windowText" lastClr="000000"/>
                </a:solidFill>
                <a:latin typeface="Arial"/>
                <a:cs typeface="Arial"/>
              </a:rPr>
              <a:t>Lava</a:t>
            </a:r>
            <a:r>
              <a:rPr sz="1998" b="1" kern="0" spc="-13" dirty="0">
                <a:solidFill>
                  <a:sysClr val="windowText" lastClr="000000"/>
                </a:solidFill>
                <a:latin typeface="Arial"/>
                <a:cs typeface="Arial"/>
              </a:rPr>
              <a:t> </a:t>
            </a:r>
            <a:r>
              <a:rPr sz="1998" b="1" kern="0" dirty="0">
                <a:solidFill>
                  <a:sysClr val="windowText" lastClr="000000"/>
                </a:solidFill>
                <a:latin typeface="Arial"/>
                <a:cs typeface="Arial"/>
              </a:rPr>
              <a:t>Flow</a:t>
            </a:r>
            <a:r>
              <a:rPr sz="1998" b="1" kern="0" spc="-33"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unready</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code</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is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put</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into</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production</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and</a:t>
            </a:r>
            <a:r>
              <a:rPr sz="1998" kern="0" spc="-27" dirty="0">
                <a:solidFill>
                  <a:sysClr val="windowText" lastClr="000000"/>
                </a:solidFill>
                <a:latin typeface="Arial"/>
                <a:cs typeface="Arial"/>
              </a:rPr>
              <a:t> </a:t>
            </a:r>
            <a:r>
              <a:rPr sz="1998" kern="0" spc="-33" dirty="0">
                <a:solidFill>
                  <a:sysClr val="windowText" lastClr="000000"/>
                </a:solidFill>
                <a:latin typeface="Arial"/>
                <a:cs typeface="Arial"/>
              </a:rPr>
              <a:t>is </a:t>
            </a:r>
            <a:r>
              <a:rPr sz="1998" kern="0" dirty="0">
                <a:solidFill>
                  <a:sysClr val="windowText" lastClr="000000"/>
                </a:solidFill>
                <a:latin typeface="Arial"/>
                <a:cs typeface="Arial"/>
              </a:rPr>
              <a:t>added</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to</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while</a:t>
            </a:r>
            <a:r>
              <a:rPr sz="1998" kern="0" spc="-47" dirty="0">
                <a:solidFill>
                  <a:sysClr val="windowText" lastClr="000000"/>
                </a:solidFill>
                <a:latin typeface="Arial"/>
                <a:cs typeface="Arial"/>
              </a:rPr>
              <a:t> </a:t>
            </a:r>
            <a:r>
              <a:rPr sz="1998" kern="0" dirty="0">
                <a:solidFill>
                  <a:sysClr val="windowText" lastClr="000000"/>
                </a:solidFill>
                <a:latin typeface="Arial"/>
                <a:cs typeface="Arial"/>
              </a:rPr>
              <a:t>still</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in</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an</a:t>
            </a:r>
            <a:r>
              <a:rPr sz="1998" kern="0" spc="-13" dirty="0">
                <a:solidFill>
                  <a:sysClr val="windowText" lastClr="000000"/>
                </a:solidFill>
                <a:latin typeface="Arial"/>
                <a:cs typeface="Arial"/>
              </a:rPr>
              <a:t> </a:t>
            </a:r>
            <a:r>
              <a:rPr sz="1998" kern="0" dirty="0">
                <a:solidFill>
                  <a:sysClr val="windowText" lastClr="000000"/>
                </a:solidFill>
                <a:latin typeface="Arial"/>
                <a:cs typeface="Arial"/>
              </a:rPr>
              <a:t>unfinished</a:t>
            </a:r>
            <a:r>
              <a:rPr sz="1998" kern="0" spc="-33" dirty="0">
                <a:solidFill>
                  <a:sysClr val="windowText" lastClr="000000"/>
                </a:solidFill>
                <a:latin typeface="Arial"/>
                <a:cs typeface="Arial"/>
              </a:rPr>
              <a:t> </a:t>
            </a:r>
            <a:r>
              <a:rPr sz="1998" kern="0" spc="-13" dirty="0">
                <a:solidFill>
                  <a:sysClr val="windowText" lastClr="000000"/>
                </a:solidFill>
                <a:latin typeface="Arial"/>
                <a:cs typeface="Arial"/>
              </a:rPr>
              <a:t>state</a:t>
            </a:r>
            <a:endParaRPr sz="1998" kern="0" dirty="0">
              <a:solidFill>
                <a:sysClr val="windowText" lastClr="000000"/>
              </a:solidFill>
              <a:latin typeface="Arial"/>
              <a:cs typeface="Arial"/>
            </a:endParaRPr>
          </a:p>
          <a:p>
            <a:pPr marL="16913" marR="6765" defTabSz="1217706">
              <a:lnSpc>
                <a:spcPts val="2382"/>
              </a:lnSpc>
              <a:spcBef>
                <a:spcPts val="633"/>
              </a:spcBef>
            </a:pPr>
            <a:r>
              <a:rPr sz="1998" b="1" kern="0" dirty="0">
                <a:solidFill>
                  <a:sysClr val="windowText" lastClr="000000"/>
                </a:solidFill>
                <a:latin typeface="Arial"/>
                <a:cs typeface="Arial"/>
              </a:rPr>
              <a:t>Golden</a:t>
            </a:r>
            <a:r>
              <a:rPr sz="1998" b="1" kern="0" spc="-60" dirty="0">
                <a:solidFill>
                  <a:sysClr val="windowText" lastClr="000000"/>
                </a:solidFill>
                <a:latin typeface="Arial"/>
                <a:cs typeface="Arial"/>
              </a:rPr>
              <a:t> </a:t>
            </a:r>
            <a:r>
              <a:rPr sz="1998" b="1" kern="0" dirty="0">
                <a:solidFill>
                  <a:sysClr val="windowText" lastClr="000000"/>
                </a:solidFill>
                <a:latin typeface="Arial"/>
                <a:cs typeface="Arial"/>
              </a:rPr>
              <a:t>Hammer</a:t>
            </a:r>
            <a:r>
              <a:rPr sz="1998" b="1" kern="0" spc="-33"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obsessively</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applying</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a</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familiar</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tool</a:t>
            </a:r>
            <a:r>
              <a:rPr sz="1998" kern="0" spc="-40" dirty="0">
                <a:solidFill>
                  <a:sysClr val="windowText" lastClr="000000"/>
                </a:solidFill>
                <a:latin typeface="Arial"/>
                <a:cs typeface="Arial"/>
              </a:rPr>
              <a:t> </a:t>
            </a:r>
            <a:r>
              <a:rPr sz="1998" kern="0" spc="-33" dirty="0">
                <a:solidFill>
                  <a:sysClr val="windowText" lastClr="000000"/>
                </a:solidFill>
                <a:latin typeface="Arial"/>
                <a:cs typeface="Arial"/>
              </a:rPr>
              <a:t>to </a:t>
            </a:r>
            <a:r>
              <a:rPr sz="1998" kern="0" dirty="0">
                <a:solidFill>
                  <a:sysClr val="windowText" lastClr="000000"/>
                </a:solidFill>
                <a:latin typeface="Arial"/>
                <a:cs typeface="Arial"/>
              </a:rPr>
              <a:t>every</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software</a:t>
            </a:r>
            <a:r>
              <a:rPr sz="1998" kern="0" spc="-33" dirty="0">
                <a:solidFill>
                  <a:sysClr val="windowText" lastClr="000000"/>
                </a:solidFill>
                <a:latin typeface="Arial"/>
                <a:cs typeface="Arial"/>
              </a:rPr>
              <a:t> </a:t>
            </a:r>
            <a:r>
              <a:rPr sz="1998" kern="0" spc="-13" dirty="0">
                <a:solidFill>
                  <a:sysClr val="windowText" lastClr="000000"/>
                </a:solidFill>
                <a:latin typeface="Arial"/>
                <a:cs typeface="Arial"/>
              </a:rPr>
              <a:t>problem</a:t>
            </a:r>
            <a:endParaRPr sz="1998" kern="0" dirty="0">
              <a:solidFill>
                <a:sysClr val="windowText" lastClr="000000"/>
              </a:solidFill>
              <a:latin typeface="Arial"/>
              <a:cs typeface="Arial"/>
            </a:endParaRPr>
          </a:p>
        </p:txBody>
      </p:sp>
      <p:sp>
        <p:nvSpPr>
          <p:cNvPr id="9" name="object 9"/>
          <p:cNvSpPr txBox="1"/>
          <p:nvPr/>
        </p:nvSpPr>
        <p:spPr>
          <a:xfrm>
            <a:off x="920653" y="3458802"/>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10" name="object 10"/>
          <p:cNvSpPr txBox="1"/>
          <p:nvPr/>
        </p:nvSpPr>
        <p:spPr>
          <a:xfrm>
            <a:off x="1201587" y="4137160"/>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11" name="object 11"/>
          <p:cNvSpPr txBox="1"/>
          <p:nvPr/>
        </p:nvSpPr>
        <p:spPr>
          <a:xfrm>
            <a:off x="1485885" y="4060936"/>
            <a:ext cx="6352318" cy="324534"/>
          </a:xfrm>
          <a:prstGeom prst="rect">
            <a:avLst/>
          </a:prstGeom>
        </p:spPr>
        <p:txBody>
          <a:bodyPr vert="horz" wrap="square" lIns="0" tIns="16912" rIns="0" bIns="0" rtlCol="0">
            <a:spAutoFit/>
          </a:bodyPr>
          <a:lstStyle/>
          <a:p>
            <a:pPr marL="16913" defTabSz="1217706">
              <a:spcBef>
                <a:spcPts val="133"/>
              </a:spcBef>
            </a:pPr>
            <a:r>
              <a:rPr sz="1998" kern="0" dirty="0">
                <a:solidFill>
                  <a:sysClr val="windowText" lastClr="000000"/>
                </a:solidFill>
                <a:latin typeface="Arial"/>
                <a:cs typeface="Arial"/>
              </a:rPr>
              <a:t>“If</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all</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you</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have</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is</a:t>
            </a:r>
            <a:r>
              <a:rPr sz="1998" kern="0" spc="-13" dirty="0">
                <a:solidFill>
                  <a:sysClr val="windowText" lastClr="000000"/>
                </a:solidFill>
                <a:latin typeface="Arial"/>
                <a:cs typeface="Arial"/>
              </a:rPr>
              <a:t> </a:t>
            </a:r>
            <a:r>
              <a:rPr sz="1998" kern="0" dirty="0">
                <a:solidFill>
                  <a:sysClr val="windowText" lastClr="000000"/>
                </a:solidFill>
                <a:latin typeface="Arial"/>
                <a:cs typeface="Arial"/>
              </a:rPr>
              <a:t>a</a:t>
            </a:r>
            <a:r>
              <a:rPr sz="1998" kern="0" spc="-40" dirty="0">
                <a:solidFill>
                  <a:sysClr val="windowText" lastClr="000000"/>
                </a:solidFill>
                <a:latin typeface="Arial"/>
                <a:cs typeface="Arial"/>
              </a:rPr>
              <a:t> </a:t>
            </a:r>
            <a:r>
              <a:rPr sz="1998" kern="0" spc="-13" dirty="0">
                <a:solidFill>
                  <a:sysClr val="windowText" lastClr="000000"/>
                </a:solidFill>
                <a:latin typeface="Arial"/>
                <a:cs typeface="Arial"/>
              </a:rPr>
              <a:t>hammer,</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everything</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looks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like</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a</a:t>
            </a:r>
            <a:r>
              <a:rPr sz="1998" kern="0" spc="-20" dirty="0">
                <a:solidFill>
                  <a:sysClr val="windowText" lastClr="000000"/>
                </a:solidFill>
                <a:latin typeface="Arial"/>
                <a:cs typeface="Arial"/>
              </a:rPr>
              <a:t> </a:t>
            </a:r>
            <a:r>
              <a:rPr sz="1998" kern="0" spc="-13" dirty="0">
                <a:solidFill>
                  <a:sysClr val="windowText" lastClr="000000"/>
                </a:solidFill>
                <a:latin typeface="Arial"/>
                <a:cs typeface="Arial"/>
              </a:rPr>
              <a:t>nail”</a:t>
            </a:r>
            <a:endParaRPr sz="1998" kern="0">
              <a:solidFill>
                <a:sysClr val="windowText" lastClr="000000"/>
              </a:solidFill>
              <a:latin typeface="Arial"/>
              <a:cs typeface="Arial"/>
            </a:endParaRPr>
          </a:p>
        </p:txBody>
      </p:sp>
      <p:sp>
        <p:nvSpPr>
          <p:cNvPr id="12" name="object 12"/>
          <p:cNvSpPr txBox="1"/>
          <p:nvPr/>
        </p:nvSpPr>
        <p:spPr>
          <a:xfrm>
            <a:off x="920653" y="4510621"/>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13" name="object 13"/>
          <p:cNvSpPr txBox="1"/>
          <p:nvPr/>
        </p:nvSpPr>
        <p:spPr>
          <a:xfrm>
            <a:off x="1198238" y="4434397"/>
            <a:ext cx="6833477" cy="2002877"/>
          </a:xfrm>
          <a:prstGeom prst="rect">
            <a:avLst/>
          </a:prstGeom>
        </p:spPr>
        <p:txBody>
          <a:bodyPr vert="horz" wrap="square" lIns="0" tIns="16912" rIns="0" bIns="0" rtlCol="0">
            <a:spAutoFit/>
          </a:bodyPr>
          <a:lstStyle/>
          <a:p>
            <a:pPr marL="16913" marR="318802" defTabSz="1217706">
              <a:spcBef>
                <a:spcPts val="133"/>
              </a:spcBef>
            </a:pPr>
            <a:r>
              <a:rPr sz="1998" b="1" kern="0" dirty="0">
                <a:solidFill>
                  <a:sysClr val="windowText" lastClr="000000"/>
                </a:solidFill>
                <a:latin typeface="Arial"/>
                <a:cs typeface="Arial"/>
              </a:rPr>
              <a:t>Boat</a:t>
            </a:r>
            <a:r>
              <a:rPr sz="1998" b="1" kern="0" spc="-120" dirty="0">
                <a:solidFill>
                  <a:sysClr val="windowText" lastClr="000000"/>
                </a:solidFill>
                <a:latin typeface="Arial"/>
                <a:cs typeface="Arial"/>
              </a:rPr>
              <a:t> </a:t>
            </a:r>
            <a:r>
              <a:rPr sz="1998" b="1" kern="0" dirty="0">
                <a:solidFill>
                  <a:sysClr val="windowText" lastClr="000000"/>
                </a:solidFill>
                <a:latin typeface="Arial"/>
                <a:cs typeface="Arial"/>
              </a:rPr>
              <a:t>Anchor</a:t>
            </a:r>
            <a:r>
              <a:rPr sz="1998" b="1" kern="0" spc="-13"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code</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that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doesn’t</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do</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anything</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is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left</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in</a:t>
            </a:r>
            <a:r>
              <a:rPr sz="1998" kern="0" spc="-20" dirty="0">
                <a:solidFill>
                  <a:sysClr val="windowText" lastClr="000000"/>
                </a:solidFill>
                <a:latin typeface="Arial"/>
                <a:cs typeface="Arial"/>
              </a:rPr>
              <a:t> </a:t>
            </a:r>
            <a:r>
              <a:rPr sz="1998" kern="0" spc="-33" dirty="0">
                <a:solidFill>
                  <a:sysClr val="windowText" lastClr="000000"/>
                </a:solidFill>
                <a:latin typeface="Arial"/>
                <a:cs typeface="Arial"/>
              </a:rPr>
              <a:t>the </a:t>
            </a:r>
            <a:r>
              <a:rPr sz="1998" kern="0" dirty="0">
                <a:solidFill>
                  <a:sysClr val="windowText" lastClr="000000"/>
                </a:solidFill>
                <a:latin typeface="Arial"/>
                <a:cs typeface="Arial"/>
              </a:rPr>
              <a:t>codebase</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“just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in</a:t>
            </a:r>
            <a:r>
              <a:rPr sz="1998" kern="0" spc="-20" dirty="0">
                <a:solidFill>
                  <a:sysClr val="windowText" lastClr="000000"/>
                </a:solidFill>
                <a:latin typeface="Arial"/>
                <a:cs typeface="Arial"/>
              </a:rPr>
              <a:t> </a:t>
            </a:r>
            <a:r>
              <a:rPr sz="1998" kern="0" spc="-27" dirty="0">
                <a:solidFill>
                  <a:sysClr val="windowText" lastClr="000000"/>
                </a:solidFill>
                <a:latin typeface="Arial"/>
                <a:cs typeface="Arial"/>
              </a:rPr>
              <a:t>case”</a:t>
            </a:r>
            <a:endParaRPr sz="1998" kern="0" dirty="0">
              <a:solidFill>
                <a:sysClr val="windowText" lastClr="000000"/>
              </a:solidFill>
              <a:latin typeface="Arial"/>
              <a:cs typeface="Arial"/>
            </a:endParaRPr>
          </a:p>
          <a:p>
            <a:pPr marL="16913" defTabSz="1217706">
              <a:spcBef>
                <a:spcPts val="533"/>
              </a:spcBef>
            </a:pPr>
            <a:r>
              <a:rPr sz="1998" b="1" kern="0" dirty="0">
                <a:solidFill>
                  <a:sysClr val="windowText" lastClr="000000"/>
                </a:solidFill>
                <a:latin typeface="Arial"/>
                <a:cs typeface="Arial"/>
              </a:rPr>
              <a:t>God</a:t>
            </a:r>
            <a:r>
              <a:rPr sz="1998" b="1" kern="0" spc="-33" dirty="0">
                <a:solidFill>
                  <a:sysClr val="windowText" lastClr="000000"/>
                </a:solidFill>
                <a:latin typeface="Arial"/>
                <a:cs typeface="Arial"/>
              </a:rPr>
              <a:t> </a:t>
            </a:r>
            <a:r>
              <a:rPr sz="1998" b="1" kern="0" dirty="0">
                <a:solidFill>
                  <a:sysClr val="windowText" lastClr="000000"/>
                </a:solidFill>
                <a:latin typeface="Arial"/>
                <a:cs typeface="Arial"/>
              </a:rPr>
              <a:t>Class</a:t>
            </a:r>
            <a:r>
              <a:rPr sz="1998" b="1" kern="0" spc="-7"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one</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class</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taking</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on</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too</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many</a:t>
            </a:r>
            <a:r>
              <a:rPr sz="1998" kern="0" spc="-13" dirty="0">
                <a:solidFill>
                  <a:sysClr val="windowText" lastClr="000000"/>
                </a:solidFill>
                <a:latin typeface="Arial"/>
                <a:cs typeface="Arial"/>
              </a:rPr>
              <a:t> responsibilities</a:t>
            </a:r>
            <a:endParaRPr sz="1998" kern="0" dirty="0">
              <a:solidFill>
                <a:sysClr val="windowText" lastClr="000000"/>
              </a:solidFill>
              <a:latin typeface="Arial"/>
              <a:cs typeface="Arial"/>
            </a:endParaRPr>
          </a:p>
          <a:p>
            <a:pPr marL="16913" marR="6765" defTabSz="1217706">
              <a:lnSpc>
                <a:spcPct val="99700"/>
              </a:lnSpc>
              <a:spcBef>
                <a:spcPts val="566"/>
              </a:spcBef>
            </a:pPr>
            <a:r>
              <a:rPr sz="1998" b="1" kern="0" dirty="0">
                <a:solidFill>
                  <a:sysClr val="windowText" lastClr="000000"/>
                </a:solidFill>
                <a:latin typeface="Arial"/>
                <a:cs typeface="Arial"/>
              </a:rPr>
              <a:t>Poltergeist</a:t>
            </a:r>
            <a:r>
              <a:rPr sz="1998" b="1" kern="0" spc="-27" dirty="0">
                <a:solidFill>
                  <a:sysClr val="windowText" lastClr="000000"/>
                </a:solidFill>
                <a:latin typeface="Arial"/>
                <a:cs typeface="Arial"/>
              </a:rPr>
              <a:t> </a:t>
            </a:r>
            <a:r>
              <a:rPr sz="1998" b="1" kern="0" dirty="0">
                <a:solidFill>
                  <a:sysClr val="windowText" lastClr="000000"/>
                </a:solidFill>
                <a:latin typeface="Arial"/>
                <a:cs typeface="Arial"/>
              </a:rPr>
              <a:t>Class</a:t>
            </a:r>
            <a:r>
              <a:rPr sz="1998" b="1" kern="0" spc="7" dirty="0">
                <a:solidFill>
                  <a:sysClr val="windowText" lastClr="000000"/>
                </a:solidFill>
                <a:latin typeface="Arial"/>
                <a:cs typeface="Arial"/>
              </a:rPr>
              <a:t> </a:t>
            </a:r>
            <a:r>
              <a:rPr sz="1998" kern="0" dirty="0">
                <a:solidFill>
                  <a:sysClr val="windowText" lastClr="000000"/>
                </a:solidFill>
                <a:latin typeface="Arial"/>
                <a:cs typeface="Arial"/>
              </a:rPr>
              <a:t>-</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useless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classes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with</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no</a:t>
            </a:r>
            <a:r>
              <a:rPr sz="1998" kern="0" spc="-40" dirty="0">
                <a:solidFill>
                  <a:sysClr val="windowText" lastClr="000000"/>
                </a:solidFill>
                <a:latin typeface="Arial"/>
                <a:cs typeface="Arial"/>
              </a:rPr>
              <a:t> </a:t>
            </a:r>
            <a:r>
              <a:rPr sz="1998" kern="0" spc="-27" dirty="0">
                <a:solidFill>
                  <a:sysClr val="windowText" lastClr="000000"/>
                </a:solidFill>
                <a:latin typeface="Arial"/>
                <a:cs typeface="Arial"/>
              </a:rPr>
              <a:t>real </a:t>
            </a:r>
            <a:r>
              <a:rPr sz="1998" kern="0" dirty="0">
                <a:solidFill>
                  <a:sysClr val="windowText" lastClr="000000"/>
                </a:solidFill>
                <a:latin typeface="Arial"/>
                <a:cs typeface="Arial"/>
              </a:rPr>
              <a:t>responsibility</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of</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their</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own,</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often</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used</a:t>
            </a:r>
            <a:r>
              <a:rPr sz="1998" kern="0" spc="-40" dirty="0">
                <a:solidFill>
                  <a:sysClr val="windowText" lastClr="000000"/>
                </a:solidFill>
                <a:latin typeface="Arial"/>
                <a:cs typeface="Arial"/>
              </a:rPr>
              <a:t> </a:t>
            </a:r>
            <a:r>
              <a:rPr sz="1998" kern="0" dirty="0">
                <a:solidFill>
                  <a:sysClr val="windowText" lastClr="000000"/>
                </a:solidFill>
                <a:latin typeface="Arial"/>
                <a:cs typeface="Arial"/>
              </a:rPr>
              <a:t>to</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just</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invoke</a:t>
            </a:r>
            <a:r>
              <a:rPr sz="1998" kern="0" spc="-20" dirty="0">
                <a:solidFill>
                  <a:sysClr val="windowText" lastClr="000000"/>
                </a:solidFill>
                <a:latin typeface="Arial"/>
                <a:cs typeface="Arial"/>
              </a:rPr>
              <a:t> </a:t>
            </a:r>
            <a:r>
              <a:rPr sz="1998" kern="0" spc="-13" dirty="0">
                <a:solidFill>
                  <a:sysClr val="windowText" lastClr="000000"/>
                </a:solidFill>
                <a:latin typeface="Arial"/>
                <a:cs typeface="Arial"/>
              </a:rPr>
              <a:t>methods </a:t>
            </a:r>
            <a:r>
              <a:rPr sz="1998" kern="0" dirty="0">
                <a:solidFill>
                  <a:sysClr val="windowText" lastClr="000000"/>
                </a:solidFill>
                <a:latin typeface="Arial"/>
                <a:cs typeface="Arial"/>
              </a:rPr>
              <a:t>in</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another</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class</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or</a:t>
            </a:r>
            <a:r>
              <a:rPr sz="1998" kern="0" spc="-33" dirty="0">
                <a:solidFill>
                  <a:sysClr val="windowText" lastClr="000000"/>
                </a:solidFill>
                <a:latin typeface="Arial"/>
                <a:cs typeface="Arial"/>
              </a:rPr>
              <a:t> </a:t>
            </a:r>
            <a:r>
              <a:rPr sz="1998" kern="0" dirty="0">
                <a:solidFill>
                  <a:sysClr val="windowText" lastClr="000000"/>
                </a:solidFill>
                <a:latin typeface="Arial"/>
                <a:cs typeface="Arial"/>
              </a:rPr>
              <a:t>add</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an</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unneeded</a:t>
            </a:r>
            <a:r>
              <a:rPr sz="1998" kern="0" spc="-27" dirty="0">
                <a:solidFill>
                  <a:sysClr val="windowText" lastClr="000000"/>
                </a:solidFill>
                <a:latin typeface="Arial"/>
                <a:cs typeface="Arial"/>
              </a:rPr>
              <a:t> </a:t>
            </a:r>
            <a:r>
              <a:rPr sz="1998" kern="0" dirty="0">
                <a:solidFill>
                  <a:sysClr val="windowText" lastClr="000000"/>
                </a:solidFill>
                <a:latin typeface="Arial"/>
                <a:cs typeface="Arial"/>
              </a:rPr>
              <a:t>layer</a:t>
            </a:r>
            <a:r>
              <a:rPr sz="1998" kern="0" spc="-20" dirty="0">
                <a:solidFill>
                  <a:sysClr val="windowText" lastClr="000000"/>
                </a:solidFill>
                <a:latin typeface="Arial"/>
                <a:cs typeface="Arial"/>
              </a:rPr>
              <a:t> </a:t>
            </a:r>
            <a:r>
              <a:rPr sz="1998" kern="0" dirty="0">
                <a:solidFill>
                  <a:sysClr val="windowText" lastClr="000000"/>
                </a:solidFill>
                <a:latin typeface="Arial"/>
                <a:cs typeface="Arial"/>
              </a:rPr>
              <a:t>of</a:t>
            </a:r>
            <a:r>
              <a:rPr sz="1998" kern="0" spc="-33" dirty="0">
                <a:solidFill>
                  <a:sysClr val="windowText" lastClr="000000"/>
                </a:solidFill>
                <a:latin typeface="Arial"/>
                <a:cs typeface="Arial"/>
              </a:rPr>
              <a:t> </a:t>
            </a:r>
            <a:r>
              <a:rPr sz="1998" kern="0" spc="-13" dirty="0">
                <a:solidFill>
                  <a:sysClr val="windowText" lastClr="000000"/>
                </a:solidFill>
                <a:latin typeface="Arial"/>
                <a:cs typeface="Arial"/>
              </a:rPr>
              <a:t>abstraction.</a:t>
            </a:r>
            <a:endParaRPr sz="1998" kern="0" dirty="0">
              <a:solidFill>
                <a:sysClr val="windowText" lastClr="000000"/>
              </a:solidFill>
              <a:latin typeface="Arial"/>
              <a:cs typeface="Arial"/>
            </a:endParaRPr>
          </a:p>
        </p:txBody>
      </p:sp>
      <p:sp>
        <p:nvSpPr>
          <p:cNvPr id="14" name="object 14"/>
          <p:cNvSpPr txBox="1"/>
          <p:nvPr/>
        </p:nvSpPr>
        <p:spPr>
          <a:xfrm>
            <a:off x="920653" y="5188979"/>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sp>
        <p:nvSpPr>
          <p:cNvPr id="15" name="object 15"/>
          <p:cNvSpPr txBox="1"/>
          <p:nvPr/>
        </p:nvSpPr>
        <p:spPr>
          <a:xfrm>
            <a:off x="920653" y="5562914"/>
            <a:ext cx="118387" cy="152880"/>
          </a:xfrm>
          <a:prstGeom prst="rect">
            <a:avLst/>
          </a:prstGeom>
        </p:spPr>
        <p:txBody>
          <a:bodyPr vert="horz" wrap="square" lIns="0" tIns="19448" rIns="0" bIns="0" rtlCol="0">
            <a:spAutoFit/>
          </a:bodyPr>
          <a:lstStyle/>
          <a:p>
            <a:pPr marL="16913" defTabSz="1217706">
              <a:spcBef>
                <a:spcPts val="152"/>
              </a:spcBef>
            </a:pPr>
            <a:r>
              <a:rPr sz="866" kern="0" spc="-67" dirty="0">
                <a:solidFill>
                  <a:sysClr val="windowText" lastClr="000000"/>
                </a:solidFill>
                <a:latin typeface="Wingdings"/>
                <a:cs typeface="Wingdings"/>
              </a:rPr>
              <a:t></a:t>
            </a:r>
            <a:endParaRPr sz="866" kern="0">
              <a:solidFill>
                <a:sysClr val="windowText" lastClr="000000"/>
              </a:solidFill>
              <a:latin typeface="Wingdings"/>
              <a:cs typeface="Wingdings"/>
            </a:endParaRPr>
          </a:p>
        </p:txBody>
      </p:sp>
      <p:pic>
        <p:nvPicPr>
          <p:cNvPr id="17" name="object 17"/>
          <p:cNvPicPr/>
          <p:nvPr/>
        </p:nvPicPr>
        <p:blipFill>
          <a:blip r:embed="rId2" cstate="print"/>
          <a:stretch>
            <a:fillRect/>
          </a:stretch>
        </p:blipFill>
        <p:spPr>
          <a:xfrm>
            <a:off x="8157459" y="1949618"/>
            <a:ext cx="3742742" cy="30846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EAF8E-869D-5747-E4CB-24861DA8B65A}"/>
              </a:ext>
            </a:extLst>
          </p:cNvPr>
          <p:cNvSpPr>
            <a:spLocks noGrp="1"/>
          </p:cNvSpPr>
          <p:nvPr>
            <p:ph type="title"/>
          </p:nvPr>
        </p:nvSpPr>
        <p:spPr>
          <a:xfrm>
            <a:off x="640080" y="1371600"/>
            <a:ext cx="5852160" cy="1097280"/>
          </a:xfrm>
        </p:spPr>
        <p:txBody>
          <a:bodyPr anchor="t">
            <a:normAutofit/>
          </a:bodyPr>
          <a:lstStyle/>
          <a:p>
            <a:pPr>
              <a:lnSpc>
                <a:spcPct val="90000"/>
              </a:lnSpc>
            </a:pPr>
            <a:r>
              <a:rPr lang="en-ZA" sz="3400"/>
              <a:t>What</a:t>
            </a:r>
            <a:r>
              <a:rPr lang="en-ZA" sz="3400" spc="195"/>
              <a:t> </a:t>
            </a:r>
            <a:r>
              <a:rPr lang="en-ZA" sz="3400"/>
              <a:t>do</a:t>
            </a:r>
            <a:r>
              <a:rPr lang="en-ZA" sz="3400" spc="210"/>
              <a:t> </a:t>
            </a:r>
            <a:r>
              <a:rPr lang="en-ZA" sz="3400"/>
              <a:t>Software</a:t>
            </a:r>
            <a:r>
              <a:rPr lang="en-ZA" sz="3400" spc="200"/>
              <a:t> </a:t>
            </a:r>
            <a:r>
              <a:rPr lang="en-ZA" sz="3400"/>
              <a:t>Developers</a:t>
            </a:r>
            <a:r>
              <a:rPr lang="en-ZA" sz="3400" spc="200"/>
              <a:t> </a:t>
            </a:r>
            <a:r>
              <a:rPr lang="en-ZA" sz="3400" spc="-25"/>
              <a:t>do?</a:t>
            </a:r>
            <a:endParaRPr lang="en-US" sz="3400"/>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DC810C-996C-86D0-4B22-531CBC0AD796}"/>
              </a:ext>
            </a:extLst>
          </p:cNvPr>
          <p:cNvSpPr>
            <a:spLocks noGrp="1"/>
          </p:cNvSpPr>
          <p:nvPr>
            <p:ph idx="1"/>
          </p:nvPr>
        </p:nvSpPr>
        <p:spPr>
          <a:xfrm>
            <a:off x="640080" y="2633236"/>
            <a:ext cx="5852160" cy="3664685"/>
          </a:xfrm>
        </p:spPr>
        <p:txBody>
          <a:bodyPr>
            <a:normAutofit/>
          </a:bodyPr>
          <a:lstStyle/>
          <a:p>
            <a:pPr>
              <a:lnSpc>
                <a:spcPct val="110000"/>
              </a:lnSpc>
            </a:pPr>
            <a:r>
              <a:rPr lang="en-ZA" dirty="0">
                <a:latin typeface="Arial"/>
                <a:cs typeface="Arial"/>
              </a:rPr>
              <a:t>Develop</a:t>
            </a:r>
            <a:r>
              <a:rPr lang="en-ZA" spc="-40" dirty="0">
                <a:latin typeface="Arial"/>
                <a:cs typeface="Arial"/>
              </a:rPr>
              <a:t> </a:t>
            </a:r>
            <a:r>
              <a:rPr lang="en-ZA" dirty="0">
                <a:latin typeface="Arial"/>
                <a:cs typeface="Arial"/>
              </a:rPr>
              <a:t>software</a:t>
            </a:r>
            <a:r>
              <a:rPr lang="en-ZA" spc="-40" dirty="0">
                <a:latin typeface="Arial"/>
                <a:cs typeface="Arial"/>
              </a:rPr>
              <a:t> </a:t>
            </a:r>
            <a:r>
              <a:rPr lang="en-ZA" dirty="0">
                <a:latin typeface="Arial"/>
                <a:cs typeface="Arial"/>
              </a:rPr>
              <a:t>of</a:t>
            </a:r>
            <a:r>
              <a:rPr lang="en-ZA" spc="-35" dirty="0">
                <a:latin typeface="Arial"/>
                <a:cs typeface="Arial"/>
              </a:rPr>
              <a:t> </a:t>
            </a:r>
            <a:r>
              <a:rPr lang="en-ZA" spc="-10" dirty="0">
                <a:latin typeface="Arial"/>
                <a:cs typeface="Arial"/>
              </a:rPr>
              <a:t>course!</a:t>
            </a:r>
            <a:endParaRPr lang="en-ZA" dirty="0">
              <a:latin typeface="Arial"/>
              <a:cs typeface="Arial"/>
            </a:endParaRPr>
          </a:p>
          <a:p>
            <a:pPr lvl="1">
              <a:lnSpc>
                <a:spcPct val="110000"/>
              </a:lnSpc>
            </a:pPr>
            <a:r>
              <a:rPr lang="en-US" dirty="0"/>
              <a:t>Code</a:t>
            </a:r>
          </a:p>
          <a:p>
            <a:pPr lvl="1">
              <a:lnSpc>
                <a:spcPct val="110000"/>
              </a:lnSpc>
            </a:pPr>
            <a:r>
              <a:rPr lang="en-US" dirty="0"/>
              <a:t>Design (requirements engineering, architecture, etc.)</a:t>
            </a:r>
          </a:p>
          <a:p>
            <a:pPr>
              <a:lnSpc>
                <a:spcPct val="110000"/>
              </a:lnSpc>
            </a:pPr>
            <a:r>
              <a:rPr lang="en-ZA" dirty="0">
                <a:latin typeface="Arial"/>
                <a:cs typeface="Arial"/>
              </a:rPr>
              <a:t>But</a:t>
            </a:r>
            <a:r>
              <a:rPr lang="en-ZA" spc="-10" dirty="0">
                <a:latin typeface="Arial"/>
                <a:cs typeface="Arial"/>
              </a:rPr>
              <a:t> </a:t>
            </a:r>
            <a:r>
              <a:rPr lang="en-ZA" dirty="0">
                <a:latin typeface="Arial"/>
                <a:cs typeface="Arial"/>
              </a:rPr>
              <a:t>a</a:t>
            </a:r>
            <a:r>
              <a:rPr lang="en-ZA" spc="-15" dirty="0">
                <a:latin typeface="Arial"/>
                <a:cs typeface="Arial"/>
              </a:rPr>
              <a:t> </a:t>
            </a:r>
            <a:r>
              <a:rPr lang="en-ZA" dirty="0">
                <a:latin typeface="Arial"/>
                <a:cs typeface="Arial"/>
              </a:rPr>
              <a:t>developer’s</a:t>
            </a:r>
            <a:r>
              <a:rPr lang="en-ZA" spc="-5" dirty="0">
                <a:latin typeface="Arial"/>
                <a:cs typeface="Arial"/>
              </a:rPr>
              <a:t> </a:t>
            </a:r>
            <a:r>
              <a:rPr lang="en-ZA" dirty="0">
                <a:latin typeface="Arial"/>
                <a:cs typeface="Arial"/>
              </a:rPr>
              <a:t>work</a:t>
            </a:r>
            <a:r>
              <a:rPr lang="en-ZA" spc="-15" dirty="0">
                <a:latin typeface="Arial"/>
                <a:cs typeface="Arial"/>
              </a:rPr>
              <a:t> </a:t>
            </a:r>
            <a:r>
              <a:rPr lang="en-ZA" dirty="0">
                <a:latin typeface="Arial"/>
                <a:cs typeface="Arial"/>
              </a:rPr>
              <a:t>is</a:t>
            </a:r>
            <a:r>
              <a:rPr lang="en-ZA" spc="-15" dirty="0">
                <a:latin typeface="Arial"/>
                <a:cs typeface="Arial"/>
              </a:rPr>
              <a:t> </a:t>
            </a:r>
            <a:r>
              <a:rPr lang="en-ZA" dirty="0">
                <a:latin typeface="Arial"/>
                <a:cs typeface="Arial"/>
              </a:rPr>
              <a:t>never</a:t>
            </a:r>
            <a:r>
              <a:rPr lang="en-ZA" spc="-5" dirty="0">
                <a:latin typeface="Arial"/>
                <a:cs typeface="Arial"/>
              </a:rPr>
              <a:t> </a:t>
            </a:r>
            <a:r>
              <a:rPr lang="en-ZA" spc="-20" dirty="0">
                <a:latin typeface="Arial"/>
                <a:cs typeface="Arial"/>
              </a:rPr>
              <a:t>done</a:t>
            </a:r>
            <a:endParaRPr lang="en-ZA" dirty="0">
              <a:latin typeface="Arial"/>
              <a:cs typeface="Arial"/>
            </a:endParaRPr>
          </a:p>
          <a:p>
            <a:pPr lvl="1">
              <a:lnSpc>
                <a:spcPct val="110000"/>
              </a:lnSpc>
            </a:pPr>
            <a:r>
              <a:rPr lang="en-ZA" dirty="0">
                <a:latin typeface="Arial"/>
                <a:cs typeface="Arial"/>
              </a:rPr>
              <a:t>Understand</a:t>
            </a:r>
            <a:r>
              <a:rPr lang="en-ZA" spc="-70" dirty="0">
                <a:latin typeface="Arial"/>
                <a:cs typeface="Arial"/>
              </a:rPr>
              <a:t> </a:t>
            </a:r>
            <a:r>
              <a:rPr lang="en-ZA" dirty="0">
                <a:latin typeface="Arial"/>
                <a:cs typeface="Arial"/>
              </a:rPr>
              <a:t>existing</a:t>
            </a:r>
            <a:r>
              <a:rPr lang="en-ZA" spc="-60" dirty="0">
                <a:latin typeface="Arial"/>
                <a:cs typeface="Arial"/>
              </a:rPr>
              <a:t> </a:t>
            </a:r>
            <a:r>
              <a:rPr lang="en-ZA" spc="-10" dirty="0">
                <a:latin typeface="Arial"/>
                <a:cs typeface="Arial"/>
              </a:rPr>
              <a:t>software </a:t>
            </a:r>
          </a:p>
          <a:p>
            <a:pPr lvl="1">
              <a:lnSpc>
                <a:spcPct val="110000"/>
              </a:lnSpc>
            </a:pPr>
            <a:r>
              <a:rPr lang="en-ZA" dirty="0">
                <a:latin typeface="Arial"/>
                <a:cs typeface="Arial"/>
              </a:rPr>
              <a:t>Maintain</a:t>
            </a:r>
            <a:r>
              <a:rPr lang="en-ZA" spc="-35" dirty="0">
                <a:latin typeface="Arial"/>
                <a:cs typeface="Arial"/>
              </a:rPr>
              <a:t> </a:t>
            </a:r>
            <a:r>
              <a:rPr lang="en-ZA" dirty="0">
                <a:latin typeface="Arial"/>
                <a:cs typeface="Arial"/>
              </a:rPr>
              <a:t>software</a:t>
            </a:r>
            <a:r>
              <a:rPr lang="en-ZA" spc="-20" dirty="0">
                <a:latin typeface="Arial"/>
                <a:cs typeface="Arial"/>
              </a:rPr>
              <a:t> </a:t>
            </a:r>
            <a:r>
              <a:rPr lang="en-ZA" dirty="0">
                <a:latin typeface="Arial"/>
                <a:cs typeface="Arial"/>
              </a:rPr>
              <a:t>(fix</a:t>
            </a:r>
            <a:r>
              <a:rPr lang="en-ZA" spc="-35" dirty="0">
                <a:latin typeface="Arial"/>
                <a:cs typeface="Arial"/>
              </a:rPr>
              <a:t> </a:t>
            </a:r>
            <a:r>
              <a:rPr lang="en-ZA" spc="-10" dirty="0">
                <a:latin typeface="Arial"/>
                <a:cs typeface="Arial"/>
              </a:rPr>
              <a:t>bugs) </a:t>
            </a:r>
          </a:p>
          <a:p>
            <a:pPr lvl="1">
              <a:lnSpc>
                <a:spcPct val="110000"/>
              </a:lnSpc>
            </a:pPr>
            <a:r>
              <a:rPr lang="en-ZA" dirty="0">
                <a:latin typeface="Arial"/>
                <a:cs typeface="Arial"/>
              </a:rPr>
              <a:t>Upgrade</a:t>
            </a:r>
            <a:r>
              <a:rPr lang="en-ZA" spc="-30" dirty="0">
                <a:latin typeface="Arial"/>
                <a:cs typeface="Arial"/>
              </a:rPr>
              <a:t> </a:t>
            </a:r>
            <a:r>
              <a:rPr lang="en-ZA" dirty="0">
                <a:latin typeface="Arial"/>
                <a:cs typeface="Arial"/>
              </a:rPr>
              <a:t>(add</a:t>
            </a:r>
            <a:r>
              <a:rPr lang="en-ZA" spc="-35" dirty="0">
                <a:latin typeface="Arial"/>
                <a:cs typeface="Arial"/>
              </a:rPr>
              <a:t> </a:t>
            </a:r>
            <a:r>
              <a:rPr lang="en-ZA" dirty="0">
                <a:latin typeface="Arial"/>
                <a:cs typeface="Arial"/>
              </a:rPr>
              <a:t>new</a:t>
            </a:r>
            <a:r>
              <a:rPr lang="en-ZA" spc="-40" dirty="0">
                <a:latin typeface="Arial"/>
                <a:cs typeface="Arial"/>
              </a:rPr>
              <a:t> </a:t>
            </a:r>
            <a:r>
              <a:rPr lang="en-ZA" spc="-10" dirty="0">
                <a:latin typeface="Arial"/>
                <a:cs typeface="Arial"/>
              </a:rPr>
              <a:t>features)</a:t>
            </a:r>
          </a:p>
          <a:p>
            <a:pPr>
              <a:lnSpc>
                <a:spcPct val="110000"/>
              </a:lnSpc>
            </a:pPr>
            <a:r>
              <a:rPr lang="en-ZA" dirty="0">
                <a:latin typeface="Arial"/>
                <a:cs typeface="Arial"/>
              </a:rPr>
              <a:t>In</a:t>
            </a:r>
            <a:r>
              <a:rPr lang="en-ZA" spc="-35" dirty="0">
                <a:latin typeface="Arial"/>
                <a:cs typeface="Arial"/>
              </a:rPr>
              <a:t> </a:t>
            </a:r>
            <a:r>
              <a:rPr lang="en-ZA" dirty="0">
                <a:latin typeface="Arial"/>
                <a:cs typeface="Arial"/>
              </a:rPr>
              <a:t>other</a:t>
            </a:r>
            <a:r>
              <a:rPr lang="en-ZA" spc="-35" dirty="0">
                <a:latin typeface="Arial"/>
                <a:cs typeface="Arial"/>
              </a:rPr>
              <a:t> </a:t>
            </a:r>
            <a:r>
              <a:rPr lang="en-ZA" dirty="0">
                <a:latin typeface="Arial"/>
                <a:cs typeface="Arial"/>
              </a:rPr>
              <a:t>words,</a:t>
            </a:r>
            <a:r>
              <a:rPr lang="en-ZA" spc="-20" dirty="0">
                <a:latin typeface="Arial"/>
                <a:cs typeface="Arial"/>
              </a:rPr>
              <a:t> </a:t>
            </a:r>
            <a:r>
              <a:rPr lang="en-ZA" dirty="0">
                <a:latin typeface="Arial"/>
                <a:cs typeface="Arial"/>
              </a:rPr>
              <a:t>software</a:t>
            </a:r>
            <a:r>
              <a:rPr lang="en-ZA" spc="-35" dirty="0">
                <a:latin typeface="Arial"/>
                <a:cs typeface="Arial"/>
              </a:rPr>
              <a:t> </a:t>
            </a:r>
            <a:r>
              <a:rPr lang="en-ZA" dirty="0">
                <a:latin typeface="Arial"/>
                <a:cs typeface="Arial"/>
              </a:rPr>
              <a:t>is</a:t>
            </a:r>
            <a:r>
              <a:rPr lang="en-ZA" spc="-20" dirty="0">
                <a:latin typeface="Arial"/>
                <a:cs typeface="Arial"/>
              </a:rPr>
              <a:t> </a:t>
            </a:r>
            <a:r>
              <a:rPr lang="en-ZA" dirty="0">
                <a:latin typeface="Arial"/>
                <a:cs typeface="Arial"/>
              </a:rPr>
              <a:t>constantly</a:t>
            </a:r>
            <a:r>
              <a:rPr lang="en-ZA" spc="-25" dirty="0">
                <a:latin typeface="Arial"/>
                <a:cs typeface="Arial"/>
              </a:rPr>
              <a:t> </a:t>
            </a:r>
            <a:r>
              <a:rPr lang="en-ZA" spc="-10" dirty="0">
                <a:latin typeface="Arial"/>
                <a:cs typeface="Arial"/>
              </a:rPr>
              <a:t>changing</a:t>
            </a:r>
            <a:endParaRPr lang="en-ZA" dirty="0">
              <a:latin typeface="Arial"/>
              <a:cs typeface="Arial"/>
            </a:endParaRPr>
          </a:p>
          <a:p>
            <a:pPr lvl="1">
              <a:lnSpc>
                <a:spcPct val="110000"/>
              </a:lnSpc>
            </a:pPr>
            <a:endParaRPr lang="en-US" dirty="0"/>
          </a:p>
        </p:txBody>
      </p:sp>
      <p:pic>
        <p:nvPicPr>
          <p:cNvPr id="5" name="Picture 4" descr="CPU with binary numbers and blueprint">
            <a:extLst>
              <a:ext uri="{FF2B5EF4-FFF2-40B4-BE49-F238E27FC236}">
                <a16:creationId xmlns:a16="http://schemas.microsoft.com/office/drawing/2014/main" id="{5BB775BB-E252-C9CA-C19F-FD003080FCBE}"/>
              </a:ext>
            </a:extLst>
          </p:cNvPr>
          <p:cNvPicPr>
            <a:picLocks noChangeAspect="1"/>
          </p:cNvPicPr>
          <p:nvPr/>
        </p:nvPicPr>
        <p:blipFill rotWithShape="1">
          <a:blip r:embed="rId2"/>
          <a:srcRect l="33075" r="27175"/>
          <a:stretch/>
        </p:blipFill>
        <p:spPr>
          <a:xfrm>
            <a:off x="7345680" y="10"/>
            <a:ext cx="4846320" cy="6857990"/>
          </a:xfrm>
          <a:prstGeom prst="rect">
            <a:avLst/>
          </a:prstGeom>
        </p:spPr>
      </p:pic>
    </p:spTree>
    <p:extLst>
      <p:ext uri="{BB962C8B-B14F-4D97-AF65-F5344CB8AC3E}">
        <p14:creationId xmlns:p14="http://schemas.microsoft.com/office/powerpoint/2010/main" val="1064289207"/>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3968</Words>
  <Application>Microsoft Macintosh PowerPoint</Application>
  <PresentationFormat>Widescreen</PresentationFormat>
  <Paragraphs>510</Paragraphs>
  <Slides>70</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Aptos</vt:lpstr>
      <vt:lpstr>Arial</vt:lpstr>
      <vt:lpstr>Calibri</vt:lpstr>
      <vt:lpstr>Grandview Display</vt:lpstr>
      <vt:lpstr>Lato</vt:lpstr>
      <vt:lpstr>Neue Haas Grotesk Text Pro</vt:lpstr>
      <vt:lpstr>PT Sans</vt:lpstr>
      <vt:lpstr>Times New Roman</vt:lpstr>
      <vt:lpstr>Trebuchet MS</vt:lpstr>
      <vt:lpstr>Wingdings</vt:lpstr>
      <vt:lpstr>DashVTI</vt:lpstr>
      <vt:lpstr>Office Theme</vt:lpstr>
      <vt:lpstr>Design Patterns</vt:lpstr>
      <vt:lpstr>Content:</vt:lpstr>
      <vt:lpstr>What is a pattern?</vt:lpstr>
      <vt:lpstr>Design Patterns</vt:lpstr>
      <vt:lpstr>Design Patterns</vt:lpstr>
      <vt:lpstr>Design Patterns</vt:lpstr>
      <vt:lpstr>Anti-Patterns</vt:lpstr>
      <vt:lpstr>Anti-Patterns</vt:lpstr>
      <vt:lpstr>What do Software Developers do?</vt:lpstr>
      <vt:lpstr>Why Design Patterns?</vt:lpstr>
      <vt:lpstr>Other Considerations</vt:lpstr>
      <vt:lpstr>References</vt:lpstr>
      <vt:lpstr>SOLID Principles</vt:lpstr>
      <vt:lpstr>SOLID Principles</vt:lpstr>
      <vt:lpstr>SOLID</vt:lpstr>
      <vt:lpstr>SRP</vt:lpstr>
      <vt:lpstr>Open-Closed Principle (OCP)</vt:lpstr>
      <vt:lpstr>Open-Closed Principle (OCP)</vt:lpstr>
      <vt:lpstr>Liskov Substitution Principle</vt:lpstr>
      <vt:lpstr>Liskov Substitution Principle</vt:lpstr>
      <vt:lpstr>Interface Segregation Principle (ISP)</vt:lpstr>
      <vt:lpstr>Interface Segregation Principle (ISP)</vt:lpstr>
      <vt:lpstr>Dependency Inversion Principle (DIP)</vt:lpstr>
      <vt:lpstr>Dependency Inversion Principle (DIP)</vt:lpstr>
      <vt:lpstr>Design Patterns</vt:lpstr>
      <vt:lpstr>Types of Design Patterns</vt:lpstr>
      <vt:lpstr>Creational Patterns</vt:lpstr>
      <vt:lpstr>Prototype Pattern</vt:lpstr>
      <vt:lpstr>Consider this</vt:lpstr>
      <vt:lpstr>Situation</vt:lpstr>
      <vt:lpstr>Situation 2</vt:lpstr>
      <vt:lpstr>PowerPoint Presentation</vt:lpstr>
      <vt:lpstr>Prototype Pattern</vt:lpstr>
      <vt:lpstr>Prototype Pattern</vt:lpstr>
      <vt:lpstr>Prototype </vt:lpstr>
      <vt:lpstr>Prototype</vt:lpstr>
      <vt:lpstr>Prototype </vt:lpstr>
      <vt:lpstr>Prototype</vt:lpstr>
      <vt:lpstr>Factory Pattern</vt:lpstr>
      <vt:lpstr>Let’s say we build a bank</vt:lpstr>
      <vt:lpstr>Factory Pattern</vt:lpstr>
      <vt:lpstr>Factory </vt:lpstr>
      <vt:lpstr>Factory</vt:lpstr>
      <vt:lpstr>Factory</vt:lpstr>
      <vt:lpstr>Factory Method Pattern</vt:lpstr>
      <vt:lpstr>Combo: Prototype Factory</vt:lpstr>
      <vt:lpstr>Abstract Factory</vt:lpstr>
      <vt:lpstr>Abstract Factory</vt:lpstr>
      <vt:lpstr>Abstract Factory</vt:lpstr>
      <vt:lpstr>Abstract Factory</vt:lpstr>
      <vt:lpstr>Abstract Factory</vt:lpstr>
      <vt:lpstr>Builder Pattern</vt:lpstr>
      <vt:lpstr>Builder</vt:lpstr>
      <vt:lpstr>Builder</vt:lpstr>
      <vt:lpstr>Builder</vt:lpstr>
      <vt:lpstr>Builder</vt:lpstr>
      <vt:lpstr>Builder</vt:lpstr>
      <vt:lpstr>Builder</vt:lpstr>
      <vt:lpstr>Builder</vt:lpstr>
      <vt:lpstr>Builder</vt:lpstr>
      <vt:lpstr>Builder</vt:lpstr>
      <vt:lpstr>Singleton Pattern</vt:lpstr>
      <vt:lpstr>Singleton</vt:lpstr>
      <vt:lpstr>Singleton</vt:lpstr>
      <vt:lpstr>Singleton</vt:lpstr>
      <vt:lpstr>Singleton</vt:lpstr>
      <vt:lpstr>Singleton</vt:lpstr>
      <vt:lpstr>Singleton</vt:lpstr>
      <vt:lpstr>Other Creational Patterns</vt:lpstr>
      <vt:lpstr>Design Pattern Pitfalls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Nhlanhla Nkosi</dc:creator>
  <cp:lastModifiedBy>Nhlanhla Nkosi</cp:lastModifiedBy>
  <cp:revision>2</cp:revision>
  <dcterms:created xsi:type="dcterms:W3CDTF">2024-04-27T11:36:59Z</dcterms:created>
  <dcterms:modified xsi:type="dcterms:W3CDTF">2024-05-03T21:14:29Z</dcterms:modified>
</cp:coreProperties>
</file>